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3603906-58C5-46F0-AAEB-E2AC6671515A}" type="datetimeFigureOut">
              <a:rPr lang="es-ES_tradnl" smtClean="0"/>
              <a:t>17/03/2010</a:t>
            </a:fld>
            <a:endParaRPr lang="es-ES_tradnl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_tradnl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4E8976A2-AC63-45E6-A0AA-1F851AF63320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3603906-58C5-46F0-AAEB-E2AC6671515A}" type="datetimeFigureOut">
              <a:rPr lang="es-ES_tradnl" smtClean="0"/>
              <a:t>17/03/2010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76A2-AC63-45E6-A0AA-1F851AF63320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3603906-58C5-46F0-AAEB-E2AC6671515A}" type="datetimeFigureOut">
              <a:rPr lang="es-ES_tradnl" smtClean="0"/>
              <a:t>17/03/2010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4E8976A2-AC63-45E6-A0AA-1F851AF63320}" type="slidenum">
              <a:rPr lang="es-ES_tradnl" smtClean="0"/>
              <a:t>‹Nº›</a:t>
            </a:fld>
            <a:endParaRPr lang="es-ES_tradnl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3603906-58C5-46F0-AAEB-E2AC6671515A}" type="datetimeFigureOut">
              <a:rPr lang="es-ES_tradnl" smtClean="0"/>
              <a:t>17/03/2010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E8976A2-AC63-45E6-A0AA-1F851AF63320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3603906-58C5-46F0-AAEB-E2AC6671515A}" type="datetimeFigureOut">
              <a:rPr lang="es-ES_tradnl" smtClean="0"/>
              <a:t>17/03/2010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4E8976A2-AC63-45E6-A0AA-1F851AF63320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03906-58C5-46F0-AAEB-E2AC6671515A}" type="datetimeFigureOut">
              <a:rPr lang="es-ES_tradnl" smtClean="0"/>
              <a:t>17/03/2010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76A2-AC63-45E6-A0AA-1F851AF63320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3603906-58C5-46F0-AAEB-E2AC6671515A}" type="datetimeFigureOut">
              <a:rPr lang="es-ES_tradnl" smtClean="0"/>
              <a:t>17/03/2010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E8976A2-AC63-45E6-A0AA-1F851AF63320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3603906-58C5-46F0-AAEB-E2AC6671515A}" type="datetimeFigureOut">
              <a:rPr lang="es-ES_tradnl" smtClean="0"/>
              <a:t>17/03/2010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4E8976A2-AC63-45E6-A0AA-1F851AF63320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3603906-58C5-46F0-AAEB-E2AC6671515A}" type="datetimeFigureOut">
              <a:rPr lang="es-ES_tradnl" smtClean="0"/>
              <a:t>17/03/2010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4E8976A2-AC63-45E6-A0AA-1F851AF63320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03906-58C5-46F0-AAEB-E2AC6671515A}" type="datetimeFigureOut">
              <a:rPr lang="es-ES_tradnl" smtClean="0"/>
              <a:t>17/03/2010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76A2-AC63-45E6-A0AA-1F851AF63320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03906-58C5-46F0-AAEB-E2AC6671515A}" type="datetimeFigureOut">
              <a:rPr lang="es-ES_tradnl" smtClean="0"/>
              <a:t>17/03/2010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76A2-AC63-45E6-A0AA-1F851AF63320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3603906-58C5-46F0-AAEB-E2AC6671515A}" type="datetimeFigureOut">
              <a:rPr lang="es-ES_tradnl" smtClean="0"/>
              <a:t>17/03/2010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E8976A2-AC63-45E6-A0AA-1F851AF63320}" type="slidenum">
              <a:rPr lang="es-ES_tradnl" smtClean="0"/>
              <a:t>‹Nº›</a:t>
            </a:fld>
            <a:endParaRPr lang="es-ES_trad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6.xml"/><Relationship Id="rId7" Type="http://schemas.openxmlformats.org/officeDocument/2006/relationships/slide" Target="slide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slide" Target="slide12.xml"/><Relationship Id="rId4" Type="http://schemas.openxmlformats.org/officeDocument/2006/relationships/slide" Target="slide7.xml"/><Relationship Id="rId9" Type="http://schemas.openxmlformats.org/officeDocument/2006/relationships/slide" Target="slide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ctrTitle"/>
          </p:nvPr>
        </p:nvSpPr>
        <p:spPr>
          <a:xfrm>
            <a:off x="1000100" y="928670"/>
            <a:ext cx="7772400" cy="1470025"/>
          </a:xfrm>
        </p:spPr>
        <p:txBody>
          <a:bodyPr>
            <a:normAutofit/>
          </a:bodyPr>
          <a:lstStyle/>
          <a:p>
            <a:pPr algn="r"/>
            <a:r>
              <a:rPr lang="es-ES" dirty="0" smtClean="0"/>
              <a:t>Anexo </a:t>
            </a:r>
            <a:r>
              <a:rPr lang="es-ES" dirty="0" smtClean="0"/>
              <a:t>2: </a:t>
            </a:r>
            <a:r>
              <a:rPr lang="es-ES" dirty="0" smtClean="0"/>
              <a:t>Mantenimiento del </a:t>
            </a:r>
            <a:r>
              <a:rPr lang="es-ES" dirty="0" smtClean="0"/>
              <a:t>motor de arranque</a:t>
            </a:r>
            <a:endParaRPr lang="es-ES" dirty="0"/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642910" y="2214554"/>
            <a:ext cx="8062912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IES Miquel </a:t>
            </a:r>
            <a:r>
              <a:rPr kumimoji="0" lang="es-E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Biada</a:t>
            </a: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Equipo A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194blada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>
            <a:hlinkClick r:id="rId2" action="ppaction://hlinksldjump"/>
          </p:cNvPr>
          <p:cNvSpPr/>
          <p:nvPr/>
        </p:nvSpPr>
        <p:spPr>
          <a:xfrm>
            <a:off x="500034" y="571480"/>
            <a:ext cx="3786214" cy="56436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Comprobaciones del motor de arranque</a:t>
            </a:r>
            <a:endParaRPr lang="es-ES_tradnl" dirty="0"/>
          </a:p>
        </p:txBody>
      </p:sp>
      <p:sp>
        <p:nvSpPr>
          <p:cNvPr id="5" name="4 Rectángulo"/>
          <p:cNvSpPr/>
          <p:nvPr/>
        </p:nvSpPr>
        <p:spPr>
          <a:xfrm>
            <a:off x="4786314" y="571480"/>
            <a:ext cx="3786214" cy="56436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Mantenimiento del motor de arranque </a:t>
            </a:r>
            <a:endParaRPr lang="es-ES_tradnl" dirty="0"/>
          </a:p>
        </p:txBody>
      </p:sp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>
            <a:hlinkClick r:id="rId2" action="ppaction://hlinksldjump"/>
          </p:cNvPr>
          <p:cNvSpPr/>
          <p:nvPr/>
        </p:nvSpPr>
        <p:spPr>
          <a:xfrm>
            <a:off x="714348" y="642918"/>
            <a:ext cx="3071834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Comprobación del inducido</a:t>
            </a:r>
            <a:endParaRPr lang="es-ES_tradnl" dirty="0"/>
          </a:p>
        </p:txBody>
      </p:sp>
      <p:sp>
        <p:nvSpPr>
          <p:cNvPr id="13" name="12 Rectángulo">
            <a:hlinkClick r:id="rId3" action="ppaction://hlinksldjump"/>
          </p:cNvPr>
          <p:cNvSpPr/>
          <p:nvPr/>
        </p:nvSpPr>
        <p:spPr>
          <a:xfrm>
            <a:off x="785786" y="2214554"/>
            <a:ext cx="3071834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Comprobación de la carcasa y las bobinas inductoras</a:t>
            </a:r>
            <a:endParaRPr lang="es-ES_tradnl" dirty="0"/>
          </a:p>
        </p:txBody>
      </p:sp>
      <p:sp>
        <p:nvSpPr>
          <p:cNvPr id="14" name="13 Rectángulo">
            <a:hlinkClick r:id="rId4" action="ppaction://hlinksldjump"/>
          </p:cNvPr>
          <p:cNvSpPr/>
          <p:nvPr/>
        </p:nvSpPr>
        <p:spPr>
          <a:xfrm>
            <a:off x="785786" y="3786190"/>
            <a:ext cx="3071834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Comprobación de la continuidad y la resistencia de las inductoras </a:t>
            </a:r>
            <a:endParaRPr lang="es-ES_tradnl" dirty="0"/>
          </a:p>
        </p:txBody>
      </p:sp>
      <p:sp>
        <p:nvSpPr>
          <p:cNvPr id="15" name="14 Rectángulo">
            <a:hlinkClick r:id="rId5" action="ppaction://hlinksldjump"/>
          </p:cNvPr>
          <p:cNvSpPr/>
          <p:nvPr/>
        </p:nvSpPr>
        <p:spPr>
          <a:xfrm>
            <a:off x="785786" y="5357826"/>
            <a:ext cx="3071834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Comprobación del contactor</a:t>
            </a:r>
            <a:endParaRPr lang="es-ES_tradnl" dirty="0"/>
          </a:p>
        </p:txBody>
      </p:sp>
      <p:sp>
        <p:nvSpPr>
          <p:cNvPr id="16" name="15 Rectángulo">
            <a:hlinkClick r:id="rId6" action="ppaction://hlinksldjump"/>
          </p:cNvPr>
          <p:cNvSpPr/>
          <p:nvPr/>
        </p:nvSpPr>
        <p:spPr>
          <a:xfrm>
            <a:off x="4786314" y="3786190"/>
            <a:ext cx="3071834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Comprobación del conjunto piñón </a:t>
            </a:r>
            <a:endParaRPr lang="es-ES_tradnl" dirty="0"/>
          </a:p>
        </p:txBody>
      </p:sp>
      <p:sp>
        <p:nvSpPr>
          <p:cNvPr id="17" name="16 Rectángulo">
            <a:hlinkClick r:id="rId7" action="ppaction://hlinksldjump"/>
          </p:cNvPr>
          <p:cNvSpPr/>
          <p:nvPr/>
        </p:nvSpPr>
        <p:spPr>
          <a:xfrm>
            <a:off x="4786314" y="2214554"/>
            <a:ext cx="3071834" cy="1214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Comprobación de los soportes del lado colector y del lado de accionamiento</a:t>
            </a:r>
            <a:endParaRPr lang="es-ES_tradnl" dirty="0"/>
          </a:p>
        </p:txBody>
      </p:sp>
      <p:sp>
        <p:nvSpPr>
          <p:cNvPr id="18" name="17 Rectángulo">
            <a:hlinkClick r:id="rId8" action="ppaction://hlinksldjump"/>
          </p:cNvPr>
          <p:cNvSpPr/>
          <p:nvPr/>
        </p:nvSpPr>
        <p:spPr>
          <a:xfrm>
            <a:off x="4786314" y="642918"/>
            <a:ext cx="3071834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Comprobación del aislamiento del arrollamiento inductor</a:t>
            </a:r>
            <a:endParaRPr lang="es-ES_tradnl" dirty="0"/>
          </a:p>
        </p:txBody>
      </p:sp>
      <p:sp>
        <p:nvSpPr>
          <p:cNvPr id="19" name="18 Rectángulo">
            <a:hlinkClick r:id="rId9" action="ppaction://hlinksldjump"/>
          </p:cNvPr>
          <p:cNvSpPr/>
          <p:nvPr/>
        </p:nvSpPr>
        <p:spPr>
          <a:xfrm>
            <a:off x="4786314" y="5357826"/>
            <a:ext cx="3071834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Comprobación de las resistencias y sus arrollamientos </a:t>
            </a:r>
            <a:endParaRPr lang="es-ES_tradnl" dirty="0"/>
          </a:p>
        </p:txBody>
      </p:sp>
      <p:sp>
        <p:nvSpPr>
          <p:cNvPr id="20" name="19 Rectángulo"/>
          <p:cNvSpPr/>
          <p:nvPr/>
        </p:nvSpPr>
        <p:spPr>
          <a:xfrm>
            <a:off x="8072462" y="6215082"/>
            <a:ext cx="107153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Menú</a:t>
            </a:r>
            <a:endParaRPr lang="es-ES_tradnl" dirty="0"/>
          </a:p>
        </p:txBody>
      </p:sp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b="1" dirty="0" smtClean="0"/>
              <a:t>Visuales: </a:t>
            </a:r>
            <a:r>
              <a:rPr lang="es-ES" dirty="0" smtClean="0"/>
              <a:t>L</a:t>
            </a:r>
            <a:r>
              <a:rPr lang="es-ES" dirty="0" smtClean="0"/>
              <a:t>as muñequillas deben presentar buen aspecto.</a:t>
            </a:r>
            <a:r>
              <a:rPr lang="es-ES" dirty="0" smtClean="0"/>
              <a:t> </a:t>
            </a:r>
            <a:r>
              <a:rPr lang="es-ES" dirty="0" smtClean="0"/>
              <a:t>El estriado del eje o de los dientes del piñón deben de estar limpio.</a:t>
            </a:r>
          </a:p>
          <a:p>
            <a:r>
              <a:rPr lang="es-ES" b="1" dirty="0" smtClean="0"/>
              <a:t>Mecánicas: </a:t>
            </a:r>
            <a:r>
              <a:rPr lang="es-ES" dirty="0" smtClean="0"/>
              <a:t>C</a:t>
            </a:r>
            <a:r>
              <a:rPr lang="es-ES" dirty="0" smtClean="0"/>
              <a:t>olocaremos el inducido apoyando el eje sobre dos calzos en V. aplicaremos la punta de un comparador  al núcleo de chapas y al colector. La excentricidad máxima no debe sobrepasar la indicada por el fabricante.  </a:t>
            </a:r>
            <a:r>
              <a:rPr lang="es-ES" b="1" dirty="0" smtClean="0"/>
              <a:t> </a:t>
            </a:r>
            <a:endParaRPr lang="es-ES_tradnl" b="1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Comprobación del inducido.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4 Rectángulo">
            <a:hlinkClick r:id="rId2" action="ppaction://hlinksldjump"/>
          </p:cNvPr>
          <p:cNvSpPr/>
          <p:nvPr/>
        </p:nvSpPr>
        <p:spPr>
          <a:xfrm>
            <a:off x="6572264" y="6072206"/>
            <a:ext cx="185738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Continuación</a:t>
            </a:r>
            <a:endParaRPr lang="es-ES_tradnl" dirty="0"/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b="1" dirty="0" smtClean="0"/>
              <a:t>Eléctricas: </a:t>
            </a:r>
            <a:endParaRPr lang="es-ES" dirty="0" smtClean="0"/>
          </a:p>
          <a:p>
            <a:pPr>
              <a:buNone/>
            </a:pPr>
            <a:r>
              <a:rPr lang="es-ES" b="1" dirty="0" smtClean="0"/>
              <a:t>		- prueba de cortocircuito:</a:t>
            </a:r>
            <a:r>
              <a:rPr lang="es-ES" dirty="0" smtClean="0"/>
              <a:t> </a:t>
            </a:r>
            <a:r>
              <a:rPr lang="es-ES" dirty="0" smtClean="0"/>
              <a:t>Haremos girar el mismo colocando la lámina metálica sobre la superficie de las láminas del núcleo.</a:t>
            </a:r>
          </a:p>
          <a:p>
            <a:pPr>
              <a:buNone/>
            </a:pPr>
            <a:r>
              <a:rPr lang="es-ES" b="1" dirty="0" smtClean="0"/>
              <a:t>	</a:t>
            </a:r>
            <a:r>
              <a:rPr lang="es-ES" b="1" dirty="0" smtClean="0"/>
              <a:t>	- prueba de continuidad:</a:t>
            </a:r>
            <a:r>
              <a:rPr lang="es-ES" dirty="0" smtClean="0"/>
              <a:t> Seleccionaremos la escala de resistencia en el polímetro, disponiendo las puntas de pruebas sobre dos delgas continuas. En cada medición se pondrá de manifiesto un valor próximo a cero. Si en alguna medición se observa un valor muy elevado, el arrollamiento inducido está interrumpido. </a:t>
            </a:r>
            <a:endParaRPr lang="es-ES_tradnl" b="1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Comprobación del inducido.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4 Rectángulo">
            <a:hlinkClick r:id="rId2" action="ppaction://hlinksldjump"/>
          </p:cNvPr>
          <p:cNvSpPr/>
          <p:nvPr/>
        </p:nvSpPr>
        <p:spPr>
          <a:xfrm>
            <a:off x="6786578" y="6072206"/>
            <a:ext cx="185738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Selección</a:t>
            </a:r>
            <a:endParaRPr lang="es-ES_tradnl" dirty="0"/>
          </a:p>
        </p:txBody>
      </p:sp>
      <p:sp>
        <p:nvSpPr>
          <p:cNvPr id="6" name="5 Rectángulo">
            <a:hlinkClick r:id="rId3" action="ppaction://hlinksldjump"/>
          </p:cNvPr>
          <p:cNvSpPr/>
          <p:nvPr/>
        </p:nvSpPr>
        <p:spPr>
          <a:xfrm>
            <a:off x="4643438" y="6072206"/>
            <a:ext cx="185738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Anterior</a:t>
            </a:r>
            <a:endParaRPr lang="es-ES_tradnl" dirty="0"/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smtClean="0"/>
              <a:t>Visuales:</a:t>
            </a:r>
            <a:r>
              <a:rPr lang="es-ES" dirty="0" smtClean="0"/>
              <a:t> Comprobaremos que no están partidos los puentes que unen a las bobinas entre si.</a:t>
            </a:r>
          </a:p>
          <a:p>
            <a:r>
              <a:rPr lang="es-ES" b="1" dirty="0" smtClean="0"/>
              <a:t>Mecánicas: </a:t>
            </a:r>
            <a:r>
              <a:rPr lang="es-ES" dirty="0" smtClean="0"/>
              <a:t>Comprobaremos que están bien apretados los tornillos que fijan las expansiones polares y que el diámetro interior es el indicado por el fabricante.  </a:t>
            </a:r>
            <a:endParaRPr lang="es-ES_tradnl" b="1" dirty="0"/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Comprobación de la carcasa y las bobinas inductoras.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6 Rectángulo">
            <a:hlinkClick r:id="rId2" action="ppaction://hlinksldjump"/>
          </p:cNvPr>
          <p:cNvSpPr/>
          <p:nvPr/>
        </p:nvSpPr>
        <p:spPr>
          <a:xfrm>
            <a:off x="6786578" y="6072206"/>
            <a:ext cx="185738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Selección</a:t>
            </a:r>
            <a:endParaRPr lang="es-ES_tradnl" dirty="0"/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383130"/>
          </a:xfrm>
        </p:spPr>
        <p:txBody>
          <a:bodyPr/>
          <a:lstStyle/>
          <a:p>
            <a:r>
              <a:rPr lang="es-ES" dirty="0" smtClean="0"/>
              <a:t>Por medio de un polímetro, seleccionando la escala de resistencia, o de un óhmetro, comprobaremos la continuidad y resistencia de las bobinas inductoras, aplicando las puntas de prueba del instrumento de medida entre el borne de entrada y el extremo del conjunto inductor. </a:t>
            </a:r>
            <a:endParaRPr lang="es-ES_tradnl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66130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Comprobación de la continuidad y la resistencia de las inductoras.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4 Rectángulo">
            <a:hlinkClick r:id="rId2" action="ppaction://hlinksldjump"/>
          </p:cNvPr>
          <p:cNvSpPr/>
          <p:nvPr/>
        </p:nvSpPr>
        <p:spPr>
          <a:xfrm>
            <a:off x="6786578" y="6072206"/>
            <a:ext cx="185738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Selección</a:t>
            </a:r>
            <a:endParaRPr lang="es-ES_tradnl" dirty="0"/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2571768"/>
          </a:xfrm>
        </p:spPr>
        <p:txBody>
          <a:bodyPr/>
          <a:lstStyle/>
          <a:p>
            <a:r>
              <a:rPr lang="es-ES" dirty="0" smtClean="0"/>
              <a:t>Aplicando los cables de prueba de un comprobador de aislamiento, uno sobre el terminal inductor y el otro sobre la carcasa , la lámpara debe permanecer apagada.</a:t>
            </a:r>
            <a:endParaRPr lang="es-ES_tradnl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66130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Comprobación del aislamiento del arrollamiento inductor.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4 Rectángulo">
            <a:hlinkClick r:id="rId2" action="ppaction://hlinksldjump"/>
          </p:cNvPr>
          <p:cNvSpPr/>
          <p:nvPr/>
        </p:nvSpPr>
        <p:spPr>
          <a:xfrm>
            <a:off x="6786578" y="6072206"/>
            <a:ext cx="185738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Selección</a:t>
            </a:r>
            <a:endParaRPr lang="es-ES_tradnl" dirty="0"/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714620"/>
            <a:ext cx="8229600" cy="3214710"/>
          </a:xfrm>
        </p:spPr>
        <p:txBody>
          <a:bodyPr>
            <a:normAutofit fontScale="92500"/>
          </a:bodyPr>
          <a:lstStyle/>
          <a:p>
            <a:r>
              <a:rPr lang="es-ES" b="1" dirty="0" smtClean="0"/>
              <a:t>Comprobación del portaescobillas: </a:t>
            </a:r>
            <a:r>
              <a:rPr lang="es-ES" dirty="0" smtClean="0"/>
              <a:t>No debe estar deformado y el deslizamiento de las escobillas debe de ser libre.</a:t>
            </a:r>
          </a:p>
          <a:p>
            <a:r>
              <a:rPr lang="es-ES" b="1" dirty="0" smtClean="0"/>
              <a:t>Comprobación de las escobillas:</a:t>
            </a:r>
            <a:r>
              <a:rPr lang="es-ES" dirty="0" smtClean="0"/>
              <a:t> No deben de ser inferior al valor puesto por el fabricante y deben de ofrecer un buen asiento y no presentar desprendimientos.</a:t>
            </a:r>
            <a:endParaRPr lang="es-ES_tradnl" b="1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30425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Comprobación de los soportes de los soportes del lado colector y del lado accionamiento.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4 Rectángulo">
            <a:hlinkClick r:id="rId2" action="ppaction://hlinksldjump"/>
          </p:cNvPr>
          <p:cNvSpPr/>
          <p:nvPr/>
        </p:nvSpPr>
        <p:spPr>
          <a:xfrm>
            <a:off x="6786578" y="6072206"/>
            <a:ext cx="185738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Selección</a:t>
            </a:r>
            <a:endParaRPr lang="es-ES_tradnl" dirty="0"/>
          </a:p>
        </p:txBody>
      </p:sp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786058"/>
            <a:ext cx="8229600" cy="2214578"/>
          </a:xfrm>
        </p:spPr>
        <p:txBody>
          <a:bodyPr/>
          <a:lstStyle/>
          <a:p>
            <a:r>
              <a:rPr lang="es-ES" b="1" dirty="0" smtClean="0"/>
              <a:t>Comprobación de la presión del muelle: </a:t>
            </a:r>
            <a:r>
              <a:rPr lang="es-ES" dirty="0" smtClean="0"/>
              <a:t>Si la presión es elevada, el desgaste es grande. Si la presión es baja se produce un fuerte chisporroteo.</a:t>
            </a:r>
            <a:endParaRPr lang="es-ES_tradnl" b="1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30425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Comprobación de los soportes de los soportes del lado colector y del lado accionamiento.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4 Rectángulo">
            <a:hlinkClick r:id="rId2" action="ppaction://hlinksldjump"/>
          </p:cNvPr>
          <p:cNvSpPr/>
          <p:nvPr/>
        </p:nvSpPr>
        <p:spPr>
          <a:xfrm>
            <a:off x="6786578" y="6072206"/>
            <a:ext cx="185738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Selección</a:t>
            </a:r>
            <a:endParaRPr lang="es-ES_tradnl" dirty="0"/>
          </a:p>
        </p:txBody>
      </p:sp>
      <p:sp>
        <p:nvSpPr>
          <p:cNvPr id="6" name="5 Rectángulo">
            <a:hlinkClick r:id="rId3" action="ppaction://hlinksldjump"/>
          </p:cNvPr>
          <p:cNvSpPr/>
          <p:nvPr/>
        </p:nvSpPr>
        <p:spPr>
          <a:xfrm>
            <a:off x="4786314" y="6072206"/>
            <a:ext cx="185738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Anterior</a:t>
            </a:r>
            <a:endParaRPr lang="es-ES_tradnl" dirty="0"/>
          </a:p>
        </p:txBody>
      </p:sp>
    </p:spTree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2974952"/>
          </a:xfrm>
        </p:spPr>
        <p:txBody>
          <a:bodyPr/>
          <a:lstStyle/>
          <a:p>
            <a:r>
              <a:rPr lang="es-ES" dirty="0" smtClean="0"/>
              <a:t>Los dientes no deberán presentar deformaciones, ni desgastes en sus frentes o superficies de trabajo.</a:t>
            </a:r>
            <a:r>
              <a:rPr lang="es-ES_tradnl" dirty="0" smtClean="0"/>
              <a:t> Se comprobará que la rueda gira libremente y que no quede bloqueada en sentido de giro.</a:t>
            </a:r>
            <a:endParaRPr lang="es-ES" dirty="0" smtClean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44699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Comprobación del conjunto piñón.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4 Rectángulo">
            <a:hlinkClick r:id="rId2" action="ppaction://hlinksldjump"/>
          </p:cNvPr>
          <p:cNvSpPr/>
          <p:nvPr/>
        </p:nvSpPr>
        <p:spPr>
          <a:xfrm>
            <a:off x="6786578" y="6072206"/>
            <a:ext cx="185738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Selección</a:t>
            </a:r>
            <a:endParaRPr lang="es-ES_tradnl" dirty="0"/>
          </a:p>
        </p:txBody>
      </p:sp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2117696"/>
          </a:xfrm>
        </p:spPr>
        <p:txBody>
          <a:bodyPr/>
          <a:lstStyle/>
          <a:p>
            <a:r>
              <a:rPr lang="es-ES" b="1" dirty="0" smtClean="0"/>
              <a:t>Prueba de eficacia: </a:t>
            </a:r>
            <a:r>
              <a:rPr lang="es-ES" dirty="0" smtClean="0"/>
              <a:t>Introduciendo manualmente el núcleo del contactor hasta el final de su recorrido, comprobar que la lámpara en serie enciende.</a:t>
            </a:r>
            <a:endParaRPr lang="es-ES_tradnl" b="1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7555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Comprobación del contactor 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4 Rectángulo">
            <a:hlinkClick r:id="rId2" action="ppaction://hlinksldjump"/>
          </p:cNvPr>
          <p:cNvSpPr/>
          <p:nvPr/>
        </p:nvSpPr>
        <p:spPr>
          <a:xfrm>
            <a:off x="6786578" y="6072206"/>
            <a:ext cx="185738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Selección</a:t>
            </a:r>
            <a:endParaRPr lang="es-ES_tradnl" dirty="0"/>
          </a:p>
        </p:txBody>
      </p:sp>
    </p:spTree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2071678"/>
            <a:ext cx="8229600" cy="4332274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Se efectuará la medición por </a:t>
            </a:r>
            <a:r>
              <a:rPr lang="es-ES" dirty="0" smtClean="0"/>
              <a:t>m</a:t>
            </a:r>
            <a:r>
              <a:rPr lang="es-ES" dirty="0" smtClean="0"/>
              <a:t>edio de un volt-amperímetro. Aplicando una tensión de 6 V entre el borne 50 y masa, comprobamos el consumo del arrollamiento de retención. Entre el borne 50 y MOT, se comprueba el consumo del arrollamiento de lanzamiento. Estos valores deben de encontrarse dentro de los indicados por el fabricante. </a:t>
            </a:r>
            <a:endParaRPr lang="es-ES_tradnl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58987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Comprobación de las resistencias de sus arrollamientos 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4 Rectángulo">
            <a:hlinkClick r:id="rId2" action="ppaction://hlinksldjump"/>
          </p:cNvPr>
          <p:cNvSpPr/>
          <p:nvPr/>
        </p:nvSpPr>
        <p:spPr>
          <a:xfrm>
            <a:off x="6786578" y="6072206"/>
            <a:ext cx="185738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Selección</a:t>
            </a:r>
            <a:endParaRPr lang="es-ES_tradnl" dirty="0"/>
          </a:p>
        </p:txBody>
      </p:sp>
    </p:spTree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2000240"/>
            <a:ext cx="8229600" cy="4260836"/>
          </a:xfrm>
        </p:spPr>
        <p:txBody>
          <a:bodyPr>
            <a:normAutofit fontScale="77500" lnSpcReduction="20000"/>
          </a:bodyPr>
          <a:lstStyle/>
          <a:p>
            <a:r>
              <a:rPr lang="es-ES" dirty="0" smtClean="0"/>
              <a:t>Las comprobaciones serán:</a:t>
            </a:r>
          </a:p>
          <a:p>
            <a:pPr>
              <a:buNone/>
            </a:pPr>
            <a:r>
              <a:rPr lang="es-ES" dirty="0" smtClean="0"/>
              <a:t>		- Comprobaremos las tuercas de fijación de los terminales, que estén bien apretadas.</a:t>
            </a:r>
          </a:p>
          <a:p>
            <a:pPr>
              <a:buNone/>
            </a:pPr>
            <a:r>
              <a:rPr lang="es-ES" dirty="0" smtClean="0"/>
              <a:t>	</a:t>
            </a:r>
            <a:r>
              <a:rPr lang="es-ES" dirty="0" smtClean="0"/>
              <a:t>	- Limpiar la zona donde están las escobillas para que no se introduzca suciedad.</a:t>
            </a:r>
          </a:p>
          <a:p>
            <a:pPr>
              <a:buNone/>
            </a:pPr>
            <a:r>
              <a:rPr lang="es-ES" dirty="0" smtClean="0"/>
              <a:t>	</a:t>
            </a:r>
            <a:r>
              <a:rPr lang="es-ES" dirty="0" smtClean="0"/>
              <a:t>	- Comprobar la longitud de las escobillas y sustituirlas en caso necesario.</a:t>
            </a:r>
          </a:p>
          <a:p>
            <a:pPr>
              <a:buNone/>
            </a:pPr>
            <a:r>
              <a:rPr lang="es-ES" dirty="0" smtClean="0"/>
              <a:t>	</a:t>
            </a:r>
            <a:r>
              <a:rPr lang="es-ES" dirty="0" smtClean="0"/>
              <a:t>	- comprobar que los muelles se mueven libremente.</a:t>
            </a:r>
          </a:p>
          <a:p>
            <a:pPr>
              <a:buNone/>
            </a:pPr>
            <a:r>
              <a:rPr lang="es-ES" dirty="0" smtClean="0"/>
              <a:t>	</a:t>
            </a:r>
            <a:r>
              <a:rPr lang="es-ES" dirty="0" smtClean="0"/>
              <a:t>	- La superficie del colector debe de estar limpia. </a:t>
            </a:r>
          </a:p>
          <a:p>
            <a:pPr>
              <a:buNone/>
            </a:pPr>
            <a:r>
              <a:rPr lang="es-ES" dirty="0" smtClean="0"/>
              <a:t>	</a:t>
            </a:r>
            <a:r>
              <a:rPr lang="es-ES" dirty="0" smtClean="0"/>
              <a:t>	- Comprobar el aislamiento de las escobillas. </a:t>
            </a:r>
          </a:p>
          <a:p>
            <a:pPr>
              <a:buNone/>
            </a:pPr>
            <a:r>
              <a:rPr lang="es-ES" dirty="0" smtClean="0"/>
              <a:t> </a:t>
            </a:r>
            <a:endParaRPr lang="es-ES_tradnl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58987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Mantenimiento del motor de arranque.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4 Rectángulo">
            <a:hlinkClick r:id="rId2" action="ppaction://hlinksldjump"/>
          </p:cNvPr>
          <p:cNvSpPr/>
          <p:nvPr/>
        </p:nvSpPr>
        <p:spPr>
          <a:xfrm>
            <a:off x="6786578" y="6072206"/>
            <a:ext cx="185738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Selección</a:t>
            </a:r>
            <a:endParaRPr lang="es-ES_tradnl" dirty="0"/>
          </a:p>
        </p:txBody>
      </p:sp>
    </p:spTree>
  </p:cSld>
  <p:clrMapOvr>
    <a:masterClrMapping/>
  </p:clrMapOvr>
  <p:transition advClick="0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62</TotalTime>
  <Words>564</Words>
  <Application>Microsoft Office PowerPoint</Application>
  <PresentationFormat>Presentación en pantalla (4:3)</PresentationFormat>
  <Paragraphs>62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Brío</vt:lpstr>
      <vt:lpstr>Anexo 2: Mantenimiento del motor de arranque</vt:lpstr>
      <vt:lpstr>Diapositiva 2</vt:lpstr>
      <vt:lpstr>Diapositiva 3</vt:lpstr>
      <vt:lpstr>Comprobación del inducido.</vt:lpstr>
      <vt:lpstr>Comprobación del inducido.</vt:lpstr>
      <vt:lpstr>Comprobación de la carcasa y las bobinas inductoras.</vt:lpstr>
      <vt:lpstr>Comprobación de la continuidad y la resistencia de las inductoras.</vt:lpstr>
      <vt:lpstr>Comprobación del aislamiento del arrollamiento inductor.</vt:lpstr>
      <vt:lpstr>Comprobación de los soportes de los soportes del lado colector y del lado accionamiento.</vt:lpstr>
      <vt:lpstr>Comprobación de los soportes de los soportes del lado colector y del lado accionamiento.</vt:lpstr>
      <vt:lpstr>Comprobación del conjunto piñón.</vt:lpstr>
      <vt:lpstr>Comprobación del contactor .</vt:lpstr>
      <vt:lpstr>Comprobación de las resistencias de sus arrollamientos .</vt:lpstr>
      <vt:lpstr>Mantenimiento del motor de arranque.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Anexo 2: Mantenimiento del motor de arranque</dc:title>
  <dc:creator>Jomamove</dc:creator>
  <cp:lastModifiedBy>Jomamove</cp:lastModifiedBy>
  <cp:revision>7</cp:revision>
  <dcterms:created xsi:type="dcterms:W3CDTF">2010-03-17T17:31:15Z</dcterms:created>
  <dcterms:modified xsi:type="dcterms:W3CDTF">2010-03-17T18:33:36Z</dcterms:modified>
</cp:coreProperties>
</file>