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76525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8304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31704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30803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5022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89496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28168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08077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4743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7261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725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7C6AF-DE26-4F4F-997A-51FEAF2729AC}" type="datetimeFigureOut">
              <a:rPr lang="es-ES" smtClean="0"/>
              <a:pPr/>
              <a:t>28/03/2014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920BD-75C7-48EE-A34E-E3A0EB412F1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5832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archivos/diapositivas/Actuadores%20delanteros.pptx" TargetMode="External"/><Relationship Id="rId13" Type="http://schemas.openxmlformats.org/officeDocument/2006/relationships/hyperlink" Target="archivos/diapositivas/V&#225;lvula%20rel&#233;.pptx" TargetMode="External"/><Relationship Id="rId18" Type="http://schemas.openxmlformats.org/officeDocument/2006/relationships/hyperlink" Target="archivos/diapositivas/maqueta.pptx" TargetMode="External"/><Relationship Id="rId3" Type="http://schemas.openxmlformats.org/officeDocument/2006/relationships/hyperlink" Target="archivos/diapositivas/Secador%20de%20aire.pptx" TargetMode="External"/><Relationship Id="rId7" Type="http://schemas.openxmlformats.org/officeDocument/2006/relationships/hyperlink" Target="archivos/diapositivas/V&#225;lvula%20de%20control%20del%20remolque.pptx" TargetMode="External"/><Relationship Id="rId12" Type="http://schemas.openxmlformats.org/officeDocument/2006/relationships/hyperlink" Target="archivos/diapositivas/V&#225;lvula%20de%20freno%20de%20estacionamiento.pptx" TargetMode="External"/><Relationship Id="rId17" Type="http://schemas.openxmlformats.org/officeDocument/2006/relationships/hyperlink" Target="archivos/diapositivas/Funcionamiento%20frenos%20de%20estacionamiento.pptx" TargetMode="External"/><Relationship Id="rId2" Type="http://schemas.openxmlformats.org/officeDocument/2006/relationships/image" Target="../media/image4.jpeg"/><Relationship Id="rId16" Type="http://schemas.openxmlformats.org/officeDocument/2006/relationships/hyperlink" Target="archivos/diapositivas/Funcionamiento%20freno%20de%20servicio.pptx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archivos/diapositivas/Acumuladores.pptx" TargetMode="External"/><Relationship Id="rId11" Type="http://schemas.openxmlformats.org/officeDocument/2006/relationships/hyperlink" Target="archivos/diapositivas/Man&#243;metros.pptx" TargetMode="External"/><Relationship Id="rId5" Type="http://schemas.openxmlformats.org/officeDocument/2006/relationships/hyperlink" Target="archivos/diapositivas/V&#225;lvula%20de%20seguridad%20de%204%20circuitos.pptx" TargetMode="External"/><Relationship Id="rId15" Type="http://schemas.openxmlformats.org/officeDocument/2006/relationships/hyperlink" Target="archivos/diapositivas/Funcionamiento%20en%20marcha.pptx" TargetMode="External"/><Relationship Id="rId10" Type="http://schemas.openxmlformats.org/officeDocument/2006/relationships/hyperlink" Target="archivos/diapositivas/V&#225;lvula%20ALB.pptx" TargetMode="External"/><Relationship Id="rId4" Type="http://schemas.openxmlformats.org/officeDocument/2006/relationships/hyperlink" Target="archivos/diapositivas/Compresor.pptx" TargetMode="External"/><Relationship Id="rId9" Type="http://schemas.openxmlformats.org/officeDocument/2006/relationships/hyperlink" Target="archivos/diapositivas/Actuadores%20traseros.pptx" TargetMode="External"/><Relationship Id="rId14" Type="http://schemas.openxmlformats.org/officeDocument/2006/relationships/hyperlink" Target="archivos/diapositivas/V&#225;lvula%20de%20pedal%20de%20freno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0"/>
            <a:ext cx="7920880" cy="6858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lnSpc>
                <a:spcPct val="150000"/>
              </a:lnSpc>
            </a:pPr>
            <a:r>
              <a:rPr lang="es-ES" sz="3600" dirty="0" smtClean="0">
                <a:ln>
                  <a:solidFill>
                    <a:schemeClr val="tx1">
                      <a:alpha val="48000"/>
                    </a:schemeClr>
                  </a:solidFill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101600">
                    <a:srgbClr val="3BFF21">
                      <a:alpha val="40000"/>
                    </a:srgbClr>
                  </a:glow>
                </a:effectLst>
              </a:rPr>
              <a:t/>
            </a:r>
            <a:br>
              <a:rPr lang="es-ES" sz="3600" dirty="0" smtClean="0">
                <a:ln>
                  <a:solidFill>
                    <a:schemeClr val="tx1">
                      <a:alpha val="48000"/>
                    </a:schemeClr>
                  </a:solidFill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101600">
                    <a:srgbClr val="3BFF21">
                      <a:alpha val="40000"/>
                    </a:srgbClr>
                  </a:glow>
                </a:effectLst>
              </a:rPr>
            </a:br>
            <a:r>
              <a:rPr lang="es-ES" sz="3600" dirty="0" smtClean="0">
                <a:ln>
                  <a:solidFill>
                    <a:schemeClr val="tx1">
                      <a:alpha val="48000"/>
                    </a:schemeClr>
                  </a:solidFill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101600">
                    <a:srgbClr val="3BFF21">
                      <a:alpha val="40000"/>
                    </a:srgbClr>
                  </a:glow>
                </a:effectLst>
              </a:rPr>
              <a:t> </a:t>
            </a:r>
            <a:r>
              <a:rPr lang="es-ES" sz="7300" dirty="0" smtClean="0">
                <a:ln>
                  <a:solidFill>
                    <a:schemeClr val="tx1">
                      <a:alpha val="48000"/>
                    </a:schemeClr>
                  </a:solidFill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101600">
                    <a:srgbClr val="3BFF21">
                      <a:alpha val="40000"/>
                    </a:srgbClr>
                  </a:glow>
                </a:effectLst>
              </a:rPr>
              <a:t>Vehículo Industrial</a:t>
            </a:r>
            <a:br>
              <a:rPr lang="es-ES" sz="7300" dirty="0" smtClean="0">
                <a:ln>
                  <a:solidFill>
                    <a:schemeClr val="tx1">
                      <a:alpha val="48000"/>
                    </a:schemeClr>
                  </a:solidFill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101600">
                    <a:srgbClr val="3BFF21">
                      <a:alpha val="40000"/>
                    </a:srgbClr>
                  </a:glow>
                </a:effectLst>
              </a:rPr>
            </a:br>
            <a: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Centro:   IES As Mariñas</a:t>
            </a:r>
            <a:b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Grupo:   2</a:t>
            </a:r>
            <a:b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Tutor:   Manuel Fuentes </a:t>
            </a:r>
            <a:r>
              <a:rPr lang="es-ES" sz="4000" dirty="0" err="1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Rebón</a:t>
            </a:r>
            <a:r>
              <a:rPr lang="es-ES" sz="400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(2793)</a:t>
            </a:r>
            <a: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Alumnos:   Rubén </a:t>
            </a:r>
            <a:r>
              <a:rPr lang="es-ES" sz="4000" dirty="0" err="1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Bouzón</a:t>
            </a:r>
            <a: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s-ES" sz="4000" dirty="0" err="1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Beade</a:t>
            </a:r>
            <a: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S" sz="4000" dirty="0" smtClean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                    Samuel Lema Sánchez</a:t>
            </a:r>
            <a:endParaRPr lang="es-ES" sz="4000" dirty="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7908" y="158143"/>
            <a:ext cx="3204745" cy="81156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32651"/>
            <a:ext cx="2592288" cy="76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448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-828600" y="404664"/>
            <a:ext cx="106790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0">
                        <a:srgbClr val="000082"/>
                      </a:gs>
                      <a:gs pos="30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</a:gra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anose="030F0702030302020204" pitchFamily="66" charset="0"/>
              </a:rPr>
              <a:t>Funcionamiento básico de los frenos neumátcos</a:t>
            </a:r>
            <a:endParaRPr lang="es-ES" sz="2800" b="1" cap="none" spc="0" dirty="0">
              <a:ln w="31550" cmpd="sng"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5536" y="1196752"/>
            <a:ext cx="82809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El funcionamiento consiste en un compresor que toma movimiento del motor, con su movimiento aspira aire filtrado del exterior y en algunos casos de un </a:t>
            </a:r>
            <a:r>
              <a:rPr lang="es-ES" sz="20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turbocargador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que le envía presión a un filtro </a:t>
            </a:r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secador-deshidratador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donde elimina la humedad. Desde el filtro </a:t>
            </a:r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deshidratador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el aire es enviado a diferentes acumuladores que alimentan a su vez a los frenos delanteros y traseros y al remolque en caso de llevarlo. </a:t>
            </a:r>
          </a:p>
          <a:p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El sistema esta </a:t>
            </a:r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dividido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en varios circuitos, de manera que en caso de avería el vehículo no se quede totalmente sin frenos</a:t>
            </a:r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El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funcionamiento consiste en un compresor que toma movimiento del motor, con su movimiento aspira aire filtrado del exterior y en algunos casos de un </a:t>
            </a:r>
            <a:r>
              <a:rPr lang="es-ES" sz="20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turbocargador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que le envía presión a un filtro </a:t>
            </a:r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secador-deshidratador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donde elimina la humedad. Desde el filtro </a:t>
            </a:r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deshidratador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el aire es enviado a diferentes acumuladores que alimentan a su vez a los frenos delanteros y traseros y al remolque en caso de llevarlo. </a:t>
            </a:r>
          </a:p>
          <a:p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El sistema esta </a:t>
            </a:r>
            <a:r>
              <a:rPr lang="es-ES" sz="20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dividido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en varios circuitos, de manera que en caso de avería el vehículo no se quede totalmente sin frenos.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70219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38" y="719682"/>
            <a:ext cx="9064624" cy="5550897"/>
          </a:xfrm>
          <a:prstGeom prst="rect">
            <a:avLst/>
          </a:prstGeom>
        </p:spPr>
      </p:pic>
      <p:sp>
        <p:nvSpPr>
          <p:cNvPr id="3" name="2 Llamada rectangular"/>
          <p:cNvSpPr/>
          <p:nvPr/>
        </p:nvSpPr>
        <p:spPr>
          <a:xfrm>
            <a:off x="107504" y="5511881"/>
            <a:ext cx="1728192" cy="437399"/>
          </a:xfrm>
          <a:prstGeom prst="wedgeRectCallout">
            <a:avLst>
              <a:gd name="adj1" fmla="val 10388"/>
              <a:gd name="adj2" fmla="val -13863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3" action="ppaction://hlinkpres?slideindex=1&amp;slidetitle="/>
              </a:rPr>
              <a:t>Secador de aire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3 Llamada rectangular"/>
          <p:cNvSpPr/>
          <p:nvPr/>
        </p:nvSpPr>
        <p:spPr>
          <a:xfrm>
            <a:off x="755576" y="3461862"/>
            <a:ext cx="1296144" cy="399186"/>
          </a:xfrm>
          <a:prstGeom prst="wedgeRectCallout">
            <a:avLst>
              <a:gd name="adj1" fmla="val -74472"/>
              <a:gd name="adj2" fmla="val 13191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4" action="ppaction://hlinkpres?slideindex=1&amp;slidetitle="/>
              </a:rPr>
              <a:t>Compresor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4 Llamada rectangular"/>
          <p:cNvSpPr/>
          <p:nvPr/>
        </p:nvSpPr>
        <p:spPr>
          <a:xfrm>
            <a:off x="2107851" y="6237309"/>
            <a:ext cx="1168005" cy="523294"/>
          </a:xfrm>
          <a:prstGeom prst="wedgeRectCallout">
            <a:avLst>
              <a:gd name="adj1" fmla="val -799"/>
              <a:gd name="adj2" fmla="val -16810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5" action="ppaction://hlinkpres?slideindex=1&amp;slidetitle="/>
              </a:rPr>
              <a:t>Válvula de seguridad 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872334" y="5072408"/>
            <a:ext cx="449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378155" y="5084034"/>
            <a:ext cx="321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932040" y="508403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</a:t>
            </a:r>
            <a:endParaRPr lang="es-ES" dirty="0"/>
          </a:p>
        </p:txBody>
      </p:sp>
      <p:sp>
        <p:nvSpPr>
          <p:cNvPr id="20" name="19 Llamada rectangular"/>
          <p:cNvSpPr/>
          <p:nvPr/>
        </p:nvSpPr>
        <p:spPr>
          <a:xfrm>
            <a:off x="3577128" y="6350568"/>
            <a:ext cx="1642944" cy="412137"/>
          </a:xfrm>
          <a:prstGeom prst="wedgeRectCallout">
            <a:avLst>
              <a:gd name="adj1" fmla="val -2987"/>
              <a:gd name="adj2" fmla="val -15614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6" action="ppaction://hlinkpres?slideindex=1&amp;slidetitle="/>
              </a:rPr>
              <a:t>Acumuladores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20 Llamada rectangular"/>
          <p:cNvSpPr/>
          <p:nvPr/>
        </p:nvSpPr>
        <p:spPr>
          <a:xfrm>
            <a:off x="5498426" y="4422191"/>
            <a:ext cx="1809878" cy="661843"/>
          </a:xfrm>
          <a:prstGeom prst="wedgeRectCallout">
            <a:avLst>
              <a:gd name="adj1" fmla="val -38122"/>
              <a:gd name="adj2" fmla="val -8015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7" action="ppaction://hlinkpres?slideindex=1&amp;slidetitle="/>
              </a:rPr>
              <a:t>Válvula de freno del remolque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21 Proceso"/>
          <p:cNvSpPr/>
          <p:nvPr/>
        </p:nvSpPr>
        <p:spPr>
          <a:xfrm>
            <a:off x="37634" y="1844824"/>
            <a:ext cx="1366014" cy="504056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8" action="ppaction://hlinkpres?slideindex=1&amp;slidetitle="/>
              </a:rPr>
              <a:t>Actuadores delanteros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22 Flecha arriba"/>
          <p:cNvSpPr/>
          <p:nvPr/>
        </p:nvSpPr>
        <p:spPr>
          <a:xfrm>
            <a:off x="854854" y="1556792"/>
            <a:ext cx="233492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Flecha doblada hacia arriba"/>
          <p:cNvSpPr/>
          <p:nvPr/>
        </p:nvSpPr>
        <p:spPr>
          <a:xfrm rot="5400000">
            <a:off x="148410" y="2451990"/>
            <a:ext cx="675342" cy="469121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Flecha doblada hacia arriba"/>
          <p:cNvSpPr/>
          <p:nvPr/>
        </p:nvSpPr>
        <p:spPr>
          <a:xfrm rot="16200000">
            <a:off x="7245149" y="2464527"/>
            <a:ext cx="3395923" cy="31830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Flecha izquierda"/>
          <p:cNvSpPr/>
          <p:nvPr/>
        </p:nvSpPr>
        <p:spPr>
          <a:xfrm>
            <a:off x="8023689" y="4221089"/>
            <a:ext cx="1073874" cy="2011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Llamada rectangular"/>
          <p:cNvSpPr/>
          <p:nvPr/>
        </p:nvSpPr>
        <p:spPr>
          <a:xfrm>
            <a:off x="7812360" y="4653136"/>
            <a:ext cx="1285203" cy="603938"/>
          </a:xfrm>
          <a:prstGeom prst="wedgeRectCallout">
            <a:avLst>
              <a:gd name="adj1" fmla="val 8859"/>
              <a:gd name="adj2" fmla="val -8486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9" action="ppaction://hlinkpres?slideindex=1&amp;slidetitle="/>
              </a:rPr>
              <a:t>Actuadores traseros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27 Llamada rectangular"/>
          <p:cNvSpPr/>
          <p:nvPr/>
        </p:nvSpPr>
        <p:spPr>
          <a:xfrm>
            <a:off x="6478766" y="3284984"/>
            <a:ext cx="751245" cy="495492"/>
          </a:xfrm>
          <a:prstGeom prst="wedgeRectCallout">
            <a:avLst>
              <a:gd name="adj1" fmla="val -16986"/>
              <a:gd name="adj2" fmla="val -8690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10" action="ppaction://hlinkpres?slideindex=1&amp;slidetitle="/>
              </a:rPr>
              <a:t>Válvula ALB</a:t>
            </a:r>
            <a:endParaRPr lang="es-ES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28 Llamada rectangular"/>
          <p:cNvSpPr/>
          <p:nvPr/>
        </p:nvSpPr>
        <p:spPr>
          <a:xfrm>
            <a:off x="2107851" y="47766"/>
            <a:ext cx="1512168" cy="425764"/>
          </a:xfrm>
          <a:prstGeom prst="wedgeRectCallout">
            <a:avLst>
              <a:gd name="adj1" fmla="val -18085"/>
              <a:gd name="adj2" fmla="val 14059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11" action="ppaction://hlinkpres?slideindex=1&amp;slidetitle="/>
              </a:rPr>
              <a:t>Manómetros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29 Llamada rectangular"/>
          <p:cNvSpPr/>
          <p:nvPr/>
        </p:nvSpPr>
        <p:spPr>
          <a:xfrm>
            <a:off x="4157886" y="34555"/>
            <a:ext cx="2124372" cy="651857"/>
          </a:xfrm>
          <a:prstGeom prst="wedgeRectCallout">
            <a:avLst>
              <a:gd name="adj1" fmla="val -73021"/>
              <a:gd name="adj2" fmla="val 7122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12" action="ppaction://hlinkpres?slideindex=1&amp;slidetitle="/>
              </a:rPr>
              <a:t>Válvula de freno de estacionamiento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30 Llamada rectangular"/>
          <p:cNvSpPr/>
          <p:nvPr/>
        </p:nvSpPr>
        <p:spPr>
          <a:xfrm>
            <a:off x="6761959" y="473530"/>
            <a:ext cx="936104" cy="651214"/>
          </a:xfrm>
          <a:prstGeom prst="wedgeRectCallout">
            <a:avLst>
              <a:gd name="adj1" fmla="val -165135"/>
              <a:gd name="adj2" fmla="val 13058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13" action="ppaction://hlinkpres?slideindex=1&amp;slidetitle="/>
              </a:rPr>
              <a:t>Válvula relé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31 Llamada rectangular"/>
          <p:cNvSpPr/>
          <p:nvPr/>
        </p:nvSpPr>
        <p:spPr>
          <a:xfrm>
            <a:off x="107504" y="47767"/>
            <a:ext cx="1728192" cy="674622"/>
          </a:xfrm>
          <a:prstGeom prst="wedgeRectCallout">
            <a:avLst>
              <a:gd name="adj1" fmla="val 129081"/>
              <a:gd name="adj2" fmla="val 25167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14" action="ppaction://hlinkpres?slideindex=1&amp;slidetitle="/>
              </a:rPr>
              <a:t>Válvula de pedal de freno</a:t>
            </a:r>
            <a:endParaRPr lang="es-ES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5496645" y="5499994"/>
            <a:ext cx="3599136" cy="288840"/>
          </a:xfrm>
          <a:prstGeom prst="rect">
            <a:avLst/>
          </a:prstGeom>
          <a:solidFill>
            <a:srgbClr val="3BFF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15" action="ppaction://hlinkpres?slideindex=1&amp;slidetitle="/>
              </a:rPr>
              <a:t>Funcionamiento en marcha</a:t>
            </a:r>
            <a:endParaRPr lang="es-ES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5503127" y="5965989"/>
            <a:ext cx="3599135" cy="288029"/>
          </a:xfrm>
          <a:prstGeom prst="rect">
            <a:avLst/>
          </a:prstGeom>
          <a:solidFill>
            <a:srgbClr val="3BFF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16" action="ppaction://hlinkpres?slideindex=1&amp;slidetitle="/>
              </a:rPr>
              <a:t>Funcionamiento freno de servicio</a:t>
            </a:r>
            <a:endParaRPr lang="es-ES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5498427" y="6403147"/>
            <a:ext cx="3597354" cy="278077"/>
          </a:xfrm>
          <a:prstGeom prst="rect">
            <a:avLst/>
          </a:prstGeom>
          <a:solidFill>
            <a:srgbClr val="3BFF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Comic Sans MS" panose="030F0702030302020204" pitchFamily="66" charset="0"/>
                <a:hlinkClick r:id="rId17" action="ppaction://hlinkpres?slideindex=1&amp;slidetitle="/>
              </a:rPr>
              <a:t>Funcionamiento freno estacionamiento</a:t>
            </a:r>
            <a:endParaRPr lang="es-ES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72732" y="6282901"/>
            <a:ext cx="1525818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Comic Sans MS" panose="030F0702030302020204" pitchFamily="66" charset="0"/>
                <a:hlinkClick r:id="rId18" action="ppaction://hlinkpres?slideindex=1&amp;slidetitle="/>
              </a:rPr>
              <a:t>Maqueta</a:t>
            </a:r>
            <a:endParaRPr lang="es-E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470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246</Words>
  <Application>Microsoft Office PowerPoint</Application>
  <PresentationFormat>Presentación en pantalla (4:3)</PresentationFormat>
  <Paragraphs>25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  Vehículo Industrial Centro:   IES As Mariñas Grupo:   2 Tutor:   Manuel Fuentes Rebón (2793) Alumnos:   Rubén Bouzón Beade                            Samuel Lema Sánchez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Vehículo Industrial  IES As Mariñas  Tutor: Manuel Fuentes Rebón  Alumnos: Rubén Bouzón Beade Samuel Lema Sánchez</dc:title>
  <dc:creator>USUARIO</dc:creator>
  <cp:lastModifiedBy>Consellería de Educación e Ord. Univeristaria</cp:lastModifiedBy>
  <cp:revision>27</cp:revision>
  <dcterms:created xsi:type="dcterms:W3CDTF">2014-03-12T09:39:33Z</dcterms:created>
  <dcterms:modified xsi:type="dcterms:W3CDTF">2014-03-28T13:22:20Z</dcterms:modified>
</cp:coreProperties>
</file>