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77" r:id="rId3"/>
    <p:sldId id="257" r:id="rId4"/>
    <p:sldId id="259" r:id="rId5"/>
    <p:sldId id="258" r:id="rId6"/>
    <p:sldId id="260" r:id="rId7"/>
    <p:sldId id="261" r:id="rId8"/>
    <p:sldId id="262"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8" r:id="rId22"/>
    <p:sldId id="276" r:id="rId23"/>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2" d="100"/>
          <a:sy n="92" d="100"/>
        </p:scale>
        <p:origin x="-1576" y="-12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8 Título"/>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B21EC41B-42C8-427B-9F6F-979B674F34EA}" type="datetimeFigureOut">
              <a:rPr lang="es-ES" smtClean="0"/>
              <a:pPr/>
              <a:t>13/03/14</a:t>
            </a:fld>
            <a:endParaRPr lang="es-ES" dirty="0"/>
          </a:p>
        </p:txBody>
      </p:sp>
      <p:sp>
        <p:nvSpPr>
          <p:cNvPr id="19" name="18 Marcador de pie de página"/>
          <p:cNvSpPr>
            <a:spLocks noGrp="1"/>
          </p:cNvSpPr>
          <p:nvPr>
            <p:ph type="ftr" sz="quarter" idx="11"/>
          </p:nvPr>
        </p:nvSpPr>
        <p:spPr/>
        <p:txBody>
          <a:bodyPr/>
          <a:lstStyle/>
          <a:p>
            <a:endParaRPr lang="es-ES" dirty="0"/>
          </a:p>
        </p:txBody>
      </p:sp>
      <p:sp>
        <p:nvSpPr>
          <p:cNvPr id="27" name="26 Marcador de número de diapositiva"/>
          <p:cNvSpPr>
            <a:spLocks noGrp="1"/>
          </p:cNvSpPr>
          <p:nvPr>
            <p:ph type="sldNum" sz="quarter" idx="12"/>
          </p:nvPr>
        </p:nvSpPr>
        <p:spPr/>
        <p:txBody>
          <a:bodyPr/>
          <a:lstStyle/>
          <a:p>
            <a:fld id="{E2E2E103-D700-4EFD-BC3C-FD9A5B3B5BE9}" type="slidenum">
              <a:rPr lang="es-ES" smtClean="0"/>
              <a:pPr/>
              <a:t>‹Nr.›</a:t>
            </a:fld>
            <a:endParaRPr lang="es-E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B21EC41B-42C8-427B-9F6F-979B674F34EA}" type="datetimeFigureOut">
              <a:rPr lang="es-ES" smtClean="0"/>
              <a:pPr/>
              <a:t>13/03/14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E2E2E103-D700-4EFD-BC3C-FD9A5B3B5BE9}" type="slidenum">
              <a:rPr lang="es-ES" smtClean="0"/>
              <a:pPr/>
              <a:t>‹Nr.›</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B21EC41B-42C8-427B-9F6F-979B674F34EA}" type="datetimeFigureOut">
              <a:rPr lang="es-ES" smtClean="0"/>
              <a:pPr/>
              <a:t>13/03/14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E2E2E103-D700-4EFD-BC3C-FD9A5B3B5BE9}" type="slidenum">
              <a:rPr lang="es-ES" smtClean="0"/>
              <a:pPr/>
              <a:t>‹Nr.›</a:t>
            </a:fld>
            <a:endParaRPr lang="es-E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B21EC41B-42C8-427B-9F6F-979B674F34EA}" type="datetimeFigureOut">
              <a:rPr lang="es-ES" smtClean="0"/>
              <a:pPr/>
              <a:t>13/03/14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E2E2E103-D700-4EFD-BC3C-FD9A5B3B5BE9}" type="slidenum">
              <a:rPr lang="es-ES" smtClean="0"/>
              <a:pPr/>
              <a:t>‹Nr.›</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tIns="45720" anchor="b"/>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B21EC41B-42C8-427B-9F6F-979B674F34EA}" type="datetimeFigureOut">
              <a:rPr lang="es-ES" smtClean="0"/>
              <a:pPr/>
              <a:t>13/03/14</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E2E2E103-D700-4EFD-BC3C-FD9A5B3B5BE9}" type="slidenum">
              <a:rPr lang="es-ES" smtClean="0"/>
              <a:pPr/>
              <a:t>‹Nr.›</a:t>
            </a:fld>
            <a:endParaRPr lang="es-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B21EC41B-42C8-427B-9F6F-979B674F34EA}" type="datetimeFigureOut">
              <a:rPr lang="es-ES" smtClean="0"/>
              <a:pPr/>
              <a:t>13/03/14</a:t>
            </a:fld>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E2E2E103-D700-4EFD-BC3C-FD9A5B3B5BE9}" type="slidenum">
              <a:rPr lang="es-ES" smtClean="0"/>
              <a:pPr/>
              <a:t>‹Nr.›</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21EC41B-42C8-427B-9F6F-979B674F34EA}" type="datetimeFigureOut">
              <a:rPr lang="es-ES" smtClean="0"/>
              <a:pPr/>
              <a:t>13/03/14</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E2E2E103-D700-4EFD-BC3C-FD9A5B3B5BE9}" type="slidenum">
              <a:rPr lang="es-ES" smtClean="0"/>
              <a:pPr/>
              <a:t>‹Nr.›</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B21EC41B-42C8-427B-9F6F-979B674F34EA}" type="datetimeFigureOut">
              <a:rPr lang="es-ES" smtClean="0"/>
              <a:pPr/>
              <a:t>13/03/14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E2E2E103-D700-4EFD-BC3C-FD9A5B3B5BE9}" type="slidenum">
              <a:rPr lang="es-ES" smtClean="0"/>
              <a:pPr/>
              <a:t>‹Nr.›</a:t>
            </a:fld>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Recortar y redondear rectángulo de esquina sencilla"/>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11 Triángulo rectángulo"/>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1 Título"/>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B21EC41B-42C8-427B-9F6F-979B674F34EA}" type="datetimeFigureOut">
              <a:rPr lang="es-ES" smtClean="0"/>
              <a:pPr/>
              <a:t>13/03/14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a:xfrm>
            <a:off x="8077200" y="6356350"/>
            <a:ext cx="609600" cy="365125"/>
          </a:xfrm>
        </p:spPr>
        <p:txBody>
          <a:bodyPr/>
          <a:lstStyle/>
          <a:p>
            <a:fld id="{E2E2E103-D700-4EFD-BC3C-FD9A5B3B5BE9}" type="slidenum">
              <a:rPr lang="es-ES" smtClean="0"/>
              <a:pPr/>
              <a:t>‹Nr.›</a:t>
            </a:fld>
            <a:endParaRPr lang="es-ES" dirty="0"/>
          </a:p>
        </p:txBody>
      </p:sp>
      <p:sp>
        <p:nvSpPr>
          <p:cNvPr id="3" name="2 Marcador de posición de imagen"/>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s-ES" dirty="0" smtClean="0"/>
              <a:t>Haga clic en el icono para agregar una imagen</a:t>
            </a:r>
            <a:endParaRPr kumimoji="0" lang="en-US" dirty="0"/>
          </a:p>
        </p:txBody>
      </p:sp>
      <p:sp>
        <p:nvSpPr>
          <p:cNvPr id="10" name="9 Forma libre"/>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10 Forma libre"/>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B21EC41B-42C8-427B-9F6F-979B674F34EA}" type="datetimeFigureOut">
              <a:rPr lang="es-ES" smtClean="0"/>
              <a:pPr/>
              <a:t>13/03/14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E2E2E103-D700-4EFD-BC3C-FD9A5B3B5BE9}" type="slidenum">
              <a:rPr lang="es-ES" smtClean="0"/>
              <a:pPr/>
              <a:t>‹Nr.›</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914401"/>
            <a:ext cx="2057400" cy="5211763"/>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914401"/>
            <a:ext cx="6019800" cy="5211763"/>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B21EC41B-42C8-427B-9F6F-979B674F34EA}" type="datetimeFigureOut">
              <a:rPr lang="es-ES" smtClean="0"/>
              <a:pPr/>
              <a:t>13/03/14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E2E2E103-D700-4EFD-BC3C-FD9A5B3B5BE9}" type="slidenum">
              <a:rPr lang="es-ES" smtClean="0"/>
              <a:pPr/>
              <a:t>‹Nr.›</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Forma libre"/>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7 Forma libre"/>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8 Marcador de título"/>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21EC41B-42C8-427B-9F6F-979B674F34EA}" type="datetimeFigureOut">
              <a:rPr lang="es-ES" smtClean="0"/>
              <a:pPr/>
              <a:t>13/03/14</a:t>
            </a:fld>
            <a:endParaRPr lang="es-ES" dirty="0"/>
          </a:p>
        </p:txBody>
      </p:sp>
      <p:sp>
        <p:nvSpPr>
          <p:cNvPr id="22" name="21 Marcador de pie de página"/>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s-ES" dirty="0"/>
          </a:p>
        </p:txBody>
      </p:sp>
      <p:sp>
        <p:nvSpPr>
          <p:cNvPr id="18" name="17 Marcador de número de diapositiva"/>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E2E2E103-D700-4EFD-BC3C-FD9A5B3B5BE9}" type="slidenum">
              <a:rPr lang="es-ES" smtClean="0"/>
              <a:pPr/>
              <a:t>‹Nr.›</a:t>
            </a:fld>
            <a:endParaRPr lang="es-ES" dirty="0"/>
          </a:p>
        </p:txBody>
      </p:sp>
      <p:grpSp>
        <p:nvGrpSpPr>
          <p:cNvPr id="2" name="1 Grupo"/>
          <p:cNvGrpSpPr/>
          <p:nvPr/>
        </p:nvGrpSpPr>
        <p:grpSpPr>
          <a:xfrm>
            <a:off x="-19017" y="202408"/>
            <a:ext cx="9180548" cy="649224"/>
            <a:chOff x="-19045" y="216550"/>
            <a:chExt cx="9180548" cy="649224"/>
          </a:xfrm>
        </p:grpSpPr>
        <p:sp>
          <p:nvSpPr>
            <p:cNvPr id="12" name="11 Forma libre"/>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Forma libre"/>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areaciencias.com/fisica/campo-magnetico.html"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gi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 Id="rId3" Type="http://schemas.openxmlformats.org/officeDocument/2006/relationships/image" Target="../media/image8.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 Id="rId3" Type="http://schemas.openxmlformats.org/officeDocument/2006/relationships/image" Target="../media/image10.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jpeg"/><Relationship Id="rId5" Type="http://schemas.openxmlformats.org/officeDocument/2006/relationships/image" Target="../media/image14.jpeg"/><Relationship Id="rId6" Type="http://schemas.openxmlformats.org/officeDocument/2006/relationships/image" Target="../media/image15.jpeg"/><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 Id="rId3" Type="http://schemas.openxmlformats.org/officeDocument/2006/relationships/image" Target="../media/image17.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71472" y="714356"/>
            <a:ext cx="7851648" cy="1828800"/>
          </a:xfrm>
        </p:spPr>
        <p:txBody>
          <a:bodyPr/>
          <a:lstStyle/>
          <a:p>
            <a:pPr algn="ctr"/>
            <a:r>
              <a:rPr lang="es-ES" dirty="0" smtClean="0"/>
              <a:t>EL ALTERNADOR</a:t>
            </a:r>
            <a:endParaRPr lang="es-ES" dirty="0"/>
          </a:p>
        </p:txBody>
      </p:sp>
      <p:sp>
        <p:nvSpPr>
          <p:cNvPr id="3" name="2 Subtítulo"/>
          <p:cNvSpPr>
            <a:spLocks noGrp="1"/>
          </p:cNvSpPr>
          <p:nvPr>
            <p:ph type="subTitle" idx="1"/>
          </p:nvPr>
        </p:nvSpPr>
        <p:spPr>
          <a:xfrm>
            <a:off x="5572132" y="4357694"/>
            <a:ext cx="2958840" cy="1766450"/>
          </a:xfrm>
        </p:spPr>
        <p:txBody>
          <a:bodyPr>
            <a:normAutofit/>
          </a:bodyPr>
          <a:lstStyle/>
          <a:p>
            <a:r>
              <a:rPr lang="es-ES" sz="1600" dirty="0" smtClean="0"/>
              <a:t>Realizado por:</a:t>
            </a:r>
          </a:p>
          <a:p>
            <a:r>
              <a:rPr lang="es-ES" sz="1600" dirty="0" smtClean="0"/>
              <a:t>David Martínez Salas</a:t>
            </a:r>
          </a:p>
          <a:p>
            <a:r>
              <a:rPr lang="es-ES" sz="1600" dirty="0" smtClean="0"/>
              <a:t>Jonatan Ruiz Prieto</a:t>
            </a:r>
          </a:p>
          <a:p>
            <a:r>
              <a:rPr lang="es-ES" sz="1600" dirty="0" smtClean="0"/>
              <a:t>INS Camps Blancs</a:t>
            </a:r>
          </a:p>
          <a:p>
            <a:r>
              <a:rPr lang="es-ES" sz="1600" dirty="0" smtClean="0"/>
              <a:t>Tecnología Equipo 1</a:t>
            </a:r>
            <a:endParaRPr lang="es-ES" sz="1600" dirty="0"/>
          </a:p>
        </p:txBody>
      </p:sp>
      <p:sp>
        <p:nvSpPr>
          <p:cNvPr id="13314" name="AutoShape 2" descr="alternador motor"/>
          <p:cNvSpPr>
            <a:spLocks noChangeAspect="1" noChangeArrowheads="1"/>
          </p:cNvSpPr>
          <p:nvPr/>
        </p:nvSpPr>
        <p:spPr bwMode="auto">
          <a:xfrm>
            <a:off x="155575" y="-914400"/>
            <a:ext cx="1905000" cy="1905000"/>
          </a:xfrm>
          <a:prstGeom prst="rect">
            <a:avLst/>
          </a:prstGeom>
          <a:noFill/>
        </p:spPr>
        <p:txBody>
          <a:bodyPr vert="horz" wrap="square" lIns="91440" tIns="45720" rIns="91440" bIns="45720" numCol="1" anchor="t" anchorCtr="0" compatLnSpc="1">
            <a:prstTxWarp prst="textNoShape">
              <a:avLst/>
            </a:prstTxWarp>
          </a:bodyPr>
          <a:lstStyle/>
          <a:p>
            <a:endParaRPr lang="es-ES" dirty="0"/>
          </a:p>
        </p:txBody>
      </p:sp>
      <p:sp>
        <p:nvSpPr>
          <p:cNvPr id="13316" name="AutoShape 4" descr="alternador motor"/>
          <p:cNvSpPr>
            <a:spLocks noChangeAspect="1" noChangeArrowheads="1"/>
          </p:cNvSpPr>
          <p:nvPr/>
        </p:nvSpPr>
        <p:spPr bwMode="auto">
          <a:xfrm>
            <a:off x="155575" y="-914400"/>
            <a:ext cx="1905000" cy="1905000"/>
          </a:xfrm>
          <a:prstGeom prst="rect">
            <a:avLst/>
          </a:prstGeom>
          <a:noFill/>
        </p:spPr>
        <p:txBody>
          <a:bodyPr vert="horz" wrap="square" lIns="91440" tIns="45720" rIns="91440" bIns="45720" numCol="1" anchor="t" anchorCtr="0" compatLnSpc="1">
            <a:prstTxWarp prst="textNoShape">
              <a:avLst/>
            </a:prstTxWarp>
          </a:bodyPr>
          <a:lstStyle/>
          <a:p>
            <a:endParaRPr lang="es-ES" dirty="0"/>
          </a:p>
        </p:txBody>
      </p:sp>
      <p:sp>
        <p:nvSpPr>
          <p:cNvPr id="13318" name="AutoShape 6" descr="alternador motor"/>
          <p:cNvSpPr>
            <a:spLocks noChangeAspect="1" noChangeArrowheads="1"/>
          </p:cNvSpPr>
          <p:nvPr/>
        </p:nvSpPr>
        <p:spPr bwMode="auto">
          <a:xfrm>
            <a:off x="155575" y="-914400"/>
            <a:ext cx="1905000" cy="1905000"/>
          </a:xfrm>
          <a:prstGeom prst="rect">
            <a:avLst/>
          </a:prstGeom>
          <a:noFill/>
        </p:spPr>
        <p:txBody>
          <a:bodyPr vert="horz" wrap="square" lIns="91440" tIns="45720" rIns="91440" bIns="45720" numCol="1" anchor="t" anchorCtr="0" compatLnSpc="1">
            <a:prstTxWarp prst="textNoShape">
              <a:avLst/>
            </a:prstTxWarp>
          </a:bodyPr>
          <a:lstStyle/>
          <a:p>
            <a:endParaRPr lang="es-ES" dirty="0"/>
          </a:p>
        </p:txBody>
      </p:sp>
      <p:pic>
        <p:nvPicPr>
          <p:cNvPr id="13320" name="Picture 8" descr="alternador motor"/>
          <p:cNvPicPr>
            <a:picLocks noChangeAspect="1" noChangeArrowheads="1"/>
          </p:cNvPicPr>
          <p:nvPr/>
        </p:nvPicPr>
        <p:blipFill>
          <a:blip r:embed="rId2"/>
          <a:srcRect/>
          <a:stretch>
            <a:fillRect/>
          </a:stretch>
        </p:blipFill>
        <p:spPr bwMode="auto">
          <a:xfrm>
            <a:off x="1643042" y="3357562"/>
            <a:ext cx="2786082" cy="2786082"/>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INDICE</a:t>
            </a:r>
            <a:endParaRPr lang="es-ES" dirty="0"/>
          </a:p>
        </p:txBody>
      </p:sp>
      <p:sp>
        <p:nvSpPr>
          <p:cNvPr id="3" name="Marcador de contenido 2"/>
          <p:cNvSpPr>
            <a:spLocks noGrp="1"/>
          </p:cNvSpPr>
          <p:nvPr>
            <p:ph idx="1"/>
          </p:nvPr>
        </p:nvSpPr>
        <p:spPr/>
        <p:txBody>
          <a:bodyPr/>
          <a:lstStyle/>
          <a:p>
            <a:pPr marL="514350" indent="-514350">
              <a:buFont typeface="+mj-lt"/>
              <a:buAutoNum type="arabicPeriod"/>
            </a:pPr>
            <a:r>
              <a:rPr lang="es-ES" dirty="0" smtClean="0"/>
              <a:t>¿Qu</a:t>
            </a:r>
            <a:r>
              <a:rPr lang="es-ES" dirty="0" smtClean="0"/>
              <a:t>é</a:t>
            </a:r>
            <a:r>
              <a:rPr lang="es-ES" dirty="0" smtClean="0"/>
              <a:t> es?</a:t>
            </a:r>
          </a:p>
          <a:p>
            <a:pPr marL="514350" indent="-514350">
              <a:buFont typeface="+mj-lt"/>
              <a:buAutoNum type="arabicPeriod"/>
            </a:pPr>
            <a:r>
              <a:rPr lang="es-ES" dirty="0" smtClean="0"/>
              <a:t>Funci</a:t>
            </a:r>
            <a:r>
              <a:rPr lang="es-ES" dirty="0" smtClean="0"/>
              <a:t>ón</a:t>
            </a:r>
          </a:p>
          <a:p>
            <a:pPr marL="514350" indent="-514350">
              <a:buFont typeface="+mj-lt"/>
              <a:buAutoNum type="arabicPeriod"/>
            </a:pPr>
            <a:r>
              <a:rPr lang="es-ES" dirty="0" smtClean="0"/>
              <a:t>H</a:t>
            </a:r>
            <a:r>
              <a:rPr lang="es-ES" dirty="0" smtClean="0"/>
              <a:t>istoria</a:t>
            </a:r>
          </a:p>
          <a:p>
            <a:pPr marL="514350" indent="-514350">
              <a:buFont typeface="+mj-lt"/>
              <a:buAutoNum type="arabicPeriod"/>
            </a:pPr>
            <a:r>
              <a:rPr lang="es-ES" dirty="0" smtClean="0"/>
              <a:t>Principio de funcionamiento</a:t>
            </a:r>
          </a:p>
          <a:p>
            <a:pPr marL="514350" indent="-514350">
              <a:buFont typeface="+mj-lt"/>
              <a:buAutoNum type="arabicPeriod"/>
            </a:pPr>
            <a:r>
              <a:rPr lang="es-ES" dirty="0" smtClean="0"/>
              <a:t>Partes del alternador</a:t>
            </a:r>
          </a:p>
          <a:p>
            <a:pPr marL="514350" indent="-514350">
              <a:buFont typeface="+mj-lt"/>
              <a:buAutoNum type="arabicPeriod"/>
            </a:pPr>
            <a:r>
              <a:rPr lang="es-ES" dirty="0" smtClean="0"/>
              <a:t>D</a:t>
            </a:r>
            <a:r>
              <a:rPr lang="es-ES" dirty="0" smtClean="0"/>
              <a:t>esmontaje</a:t>
            </a:r>
          </a:p>
          <a:p>
            <a:pPr marL="514350" indent="-514350">
              <a:buFont typeface="+mj-lt"/>
              <a:buAutoNum type="arabicPeriod"/>
            </a:pPr>
            <a:r>
              <a:rPr lang="es-ES" dirty="0" smtClean="0"/>
              <a:t>Maqueta</a:t>
            </a:r>
          </a:p>
          <a:p>
            <a:pPr marL="514350" indent="-514350">
              <a:buFont typeface="+mj-lt"/>
              <a:buAutoNum type="arabicPeriod"/>
            </a:pPr>
            <a:r>
              <a:rPr lang="es-ES" dirty="0" smtClean="0"/>
              <a:t>Bibliografía</a:t>
            </a:r>
            <a:r>
              <a:rPr lang="es-ES" dirty="0" smtClean="0"/>
              <a:t> </a:t>
            </a:r>
          </a:p>
          <a:p>
            <a:pPr marL="0" indent="0">
              <a:buNone/>
            </a:pPr>
            <a:endParaRPr lang="es-ES" dirty="0" smtClean="0"/>
          </a:p>
          <a:p>
            <a:pPr marL="514350" indent="-514350">
              <a:buFont typeface="+mj-lt"/>
              <a:buAutoNum type="arabicPeriod"/>
            </a:pPr>
            <a:endParaRPr lang="es-ES" dirty="0" smtClean="0"/>
          </a:p>
          <a:p>
            <a:pPr marL="514350" indent="-514350">
              <a:buFont typeface="+mj-lt"/>
              <a:buAutoNum type="arabicPeriod"/>
            </a:pPr>
            <a:endParaRPr lang="es-ES" dirty="0" smtClean="0"/>
          </a:p>
          <a:p>
            <a:pPr marL="0" indent="0">
              <a:buNone/>
            </a:pPr>
            <a:endParaRPr lang="es-ES" dirty="0" smtClean="0"/>
          </a:p>
          <a:p>
            <a:pPr marL="514350" indent="-514350">
              <a:buFont typeface="+mj-lt"/>
              <a:buAutoNum type="arabicPeriod"/>
            </a:pPr>
            <a:endParaRPr lang="es-ES" dirty="0"/>
          </a:p>
        </p:txBody>
      </p:sp>
    </p:spTree>
    <p:extLst>
      <p:ext uri="{BB962C8B-B14F-4D97-AF65-F5344CB8AC3E}">
        <p14:creationId xmlns:p14="http://schemas.microsoft.com/office/powerpoint/2010/main" val="892158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¿QUÉ </a:t>
            </a:r>
            <a:r>
              <a:rPr lang="es-ES" dirty="0" smtClean="0"/>
              <a:t>ES?</a:t>
            </a:r>
            <a:endParaRPr lang="es-ES" dirty="0"/>
          </a:p>
        </p:txBody>
      </p:sp>
      <p:sp>
        <p:nvSpPr>
          <p:cNvPr id="3" name="2 Marcador de contenido"/>
          <p:cNvSpPr>
            <a:spLocks noGrp="1"/>
          </p:cNvSpPr>
          <p:nvPr>
            <p:ph idx="1"/>
          </p:nvPr>
        </p:nvSpPr>
        <p:spPr/>
        <p:txBody>
          <a:bodyPr>
            <a:normAutofit/>
          </a:bodyPr>
          <a:lstStyle/>
          <a:p>
            <a:pPr algn="just"/>
            <a:r>
              <a:rPr lang="es-ES" sz="3200" dirty="0" smtClean="0"/>
              <a:t>Un alternador del motor es una máquina eléctrica, capaz de generar energía eléctrica a partir de energía mecánica, generalmente obtenida por un mecanismo de arrastre desde un motor de combustión interna, tanto alternativo, como turbina de gas o Wankel</a:t>
            </a:r>
          </a:p>
          <a:p>
            <a:pPr algn="just"/>
            <a:endParaRPr lang="es-ES" sz="3200" b="1"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¿QUÉ </a:t>
            </a:r>
            <a:r>
              <a:rPr lang="es-ES" dirty="0" smtClean="0"/>
              <a:t>ES?</a:t>
            </a:r>
            <a:endParaRPr lang="es-ES" dirty="0"/>
          </a:p>
        </p:txBody>
      </p:sp>
      <p:sp>
        <p:nvSpPr>
          <p:cNvPr id="3" name="2 Marcador de contenido"/>
          <p:cNvSpPr>
            <a:spLocks noGrp="1"/>
          </p:cNvSpPr>
          <p:nvPr>
            <p:ph idx="1"/>
          </p:nvPr>
        </p:nvSpPr>
        <p:spPr/>
        <p:txBody>
          <a:bodyPr>
            <a:normAutofit lnSpcReduction="10000"/>
          </a:bodyPr>
          <a:lstStyle/>
          <a:p>
            <a:pPr marL="514350" indent="-514350" algn="just"/>
            <a:r>
              <a:rPr lang="es-ES" sz="3200" dirty="0" smtClean="0"/>
              <a:t>La corriente eléctrica producida es corriente alterna, no necesita sistema de regulación de la intensidad o disyuntor como la dinamo. Sin embargo sí necesita un dispositivo de regulación del voltaje y de rectificación, ya que la corriente usada por los sistemas es normalmente continua y obtenida desde una batería o acumulador.</a:t>
            </a:r>
            <a:endParaRPr lang="es-ES" sz="3200" dirty="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FUNCIÓN:</a:t>
            </a:r>
            <a:endParaRPr lang="es-ES" dirty="0"/>
          </a:p>
        </p:txBody>
      </p:sp>
      <p:sp>
        <p:nvSpPr>
          <p:cNvPr id="3" name="2 Marcador de contenido"/>
          <p:cNvSpPr>
            <a:spLocks noGrp="1"/>
          </p:cNvSpPr>
          <p:nvPr>
            <p:ph idx="1"/>
          </p:nvPr>
        </p:nvSpPr>
        <p:spPr/>
        <p:txBody>
          <a:bodyPr>
            <a:normAutofit/>
          </a:bodyPr>
          <a:lstStyle/>
          <a:p>
            <a:pPr algn="just"/>
            <a:r>
              <a:rPr lang="es-ES" sz="3200" dirty="0" smtClean="0"/>
              <a:t>Recarga y mantenimiento del voltaje de la batería, normalmente de 6 Voltios (pequeños motores y vehículos de 2 ruedas), 12 voltios (automóviles, motocicletas, marina, transporte ligero y aviación deportiva), 24 voltios (transporte por carretera y aviación comercial).</a:t>
            </a:r>
            <a:endParaRPr lang="es-ES" sz="3200" dirty="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HISTORIA:</a:t>
            </a:r>
            <a:endParaRPr lang="es-ES" dirty="0"/>
          </a:p>
        </p:txBody>
      </p:sp>
      <p:sp>
        <p:nvSpPr>
          <p:cNvPr id="3" name="2 Marcador de contenido"/>
          <p:cNvSpPr>
            <a:spLocks noGrp="1"/>
          </p:cNvSpPr>
          <p:nvPr>
            <p:ph idx="1"/>
          </p:nvPr>
        </p:nvSpPr>
        <p:spPr/>
        <p:txBody>
          <a:bodyPr/>
          <a:lstStyle/>
          <a:p>
            <a:pPr algn="just"/>
            <a:r>
              <a:rPr lang="es-ES" sz="2800" dirty="0" smtClean="0"/>
              <a:t>El alternador sucedió a la dinamo de modo paulatino a partir de los años 1970, cuando los costes de fabricación y el desarrollo de los componentes electrónicos de rectificación y regulación permitieron sustituir a los componentes electromagnéticos. Además el rendimiento eléctrico es muy superior al dinamo y se obtiene un nivel de continua casi perfecto</a:t>
            </a:r>
            <a:r>
              <a:rPr lang="es-ES" dirty="0" smtClean="0"/>
              <a:t>.</a:t>
            </a:r>
            <a:endParaRPr lang="es-ES" dirty="0"/>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596" y="285728"/>
            <a:ext cx="8229600" cy="1143000"/>
          </a:xfrm>
        </p:spPr>
        <p:txBody>
          <a:bodyPr>
            <a:normAutofit fontScale="90000"/>
          </a:bodyPr>
          <a:lstStyle/>
          <a:p>
            <a:r>
              <a:rPr lang="es-ES" dirty="0" smtClean="0"/>
              <a:t>PRINCIOPIO DE FUNCIONAMIENTO</a:t>
            </a:r>
            <a:endParaRPr lang="es-ES" dirty="0"/>
          </a:p>
        </p:txBody>
      </p:sp>
      <p:sp>
        <p:nvSpPr>
          <p:cNvPr id="3" name="2 Marcador de contenido"/>
          <p:cNvSpPr>
            <a:spLocks noGrp="1"/>
          </p:cNvSpPr>
          <p:nvPr>
            <p:ph idx="1"/>
          </p:nvPr>
        </p:nvSpPr>
        <p:spPr>
          <a:xfrm>
            <a:off x="457200" y="1643050"/>
            <a:ext cx="8229600" cy="4681550"/>
          </a:xfrm>
        </p:spPr>
        <p:txBody>
          <a:bodyPr/>
          <a:lstStyle/>
          <a:p>
            <a:pPr algn="just"/>
            <a:r>
              <a:rPr lang="es-ES" dirty="0" smtClean="0"/>
              <a:t>Michael Faraday descubrió que un conductor eléctrico moviéndose dentro de un </a:t>
            </a:r>
            <a:r>
              <a:rPr lang="es-ES" dirty="0" smtClean="0">
                <a:hlinkClick r:id="rId2" tooltip="campo magnetico"/>
              </a:rPr>
              <a:t>campo magnético</a:t>
            </a:r>
            <a:r>
              <a:rPr lang="es-ES" dirty="0" smtClean="0"/>
              <a:t> (imán) generaba una tensión y cuando el circuito se cerraba con un receptor circulaba una corriente eléctrica. Es decir comprobó con un amperímetro que se generaba una corriente eléctrica al mover el conductor por dentro del campo magnético. Ha esta corriente la llamo corriente inducida. Si en lugar de mover el conductor movemos el campo magnético (el imán) también se generaba corriente eléctrica.</a:t>
            </a:r>
            <a:br>
              <a:rPr lang="es-ES" dirty="0" smtClean="0"/>
            </a:br>
            <a:endParaRPr lang="es-ES" dirty="0"/>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596" y="285728"/>
            <a:ext cx="8229600" cy="1143000"/>
          </a:xfrm>
        </p:spPr>
        <p:txBody>
          <a:bodyPr>
            <a:normAutofit fontScale="90000"/>
          </a:bodyPr>
          <a:lstStyle/>
          <a:p>
            <a:r>
              <a:rPr lang="es-ES" dirty="0" smtClean="0"/>
              <a:t>PRINCIOPIO DE FUNCIONAMIENTO</a:t>
            </a:r>
            <a:endParaRPr lang="es-ES" dirty="0"/>
          </a:p>
        </p:txBody>
      </p:sp>
      <p:sp>
        <p:nvSpPr>
          <p:cNvPr id="3" name="2 Marcador de contenido"/>
          <p:cNvSpPr>
            <a:spLocks noGrp="1"/>
          </p:cNvSpPr>
          <p:nvPr>
            <p:ph idx="1"/>
          </p:nvPr>
        </p:nvSpPr>
        <p:spPr>
          <a:xfrm>
            <a:off x="457200" y="2071678"/>
            <a:ext cx="8229600" cy="4252922"/>
          </a:xfrm>
        </p:spPr>
        <p:txBody>
          <a:bodyPr>
            <a:normAutofit fontScale="92500" lnSpcReduction="10000"/>
          </a:bodyPr>
          <a:lstStyle/>
          <a:p>
            <a:pPr algn="just"/>
            <a:r>
              <a:rPr lang="es-ES" sz="2800" dirty="0" smtClean="0"/>
              <a:t>En este experimento también se comprobó que cuanto más rápido cortaba las líneas del campo magnético, el conductor, se creaba mayor corriente eléctrica inducida en el y además cuando la dirección del conductor era contraria (bajaba o subía por el campo magnético) la corriente generada era en sentido contrario. Lógicamente si el cable estaba parado no se genera corriente.</a:t>
            </a:r>
            <a:br>
              <a:rPr lang="es-ES" sz="2800" dirty="0" smtClean="0"/>
            </a:br>
            <a:r>
              <a:rPr lang="es-ES" dirty="0" smtClean="0"/>
              <a:t/>
            </a:r>
            <a:br>
              <a:rPr lang="es-ES" dirty="0" smtClean="0"/>
            </a:br>
            <a:r>
              <a:rPr lang="es-ES" dirty="0" smtClean="0"/>
              <a:t>   </a:t>
            </a:r>
            <a:br>
              <a:rPr lang="es-ES" dirty="0" smtClean="0"/>
            </a:br>
            <a:endParaRPr lang="es-ES" dirty="0"/>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596" y="285728"/>
            <a:ext cx="8229600" cy="1143000"/>
          </a:xfrm>
        </p:spPr>
        <p:txBody>
          <a:bodyPr>
            <a:normAutofit fontScale="90000"/>
          </a:bodyPr>
          <a:lstStyle/>
          <a:p>
            <a:r>
              <a:rPr lang="es-ES" dirty="0" smtClean="0"/>
              <a:t>PRINCIOPIO DE FUNCIONAMIENTO</a:t>
            </a:r>
            <a:endParaRPr lang="es-ES" dirty="0"/>
          </a:p>
        </p:txBody>
      </p:sp>
      <p:sp>
        <p:nvSpPr>
          <p:cNvPr id="3" name="2 Marcador de contenido"/>
          <p:cNvSpPr>
            <a:spLocks noGrp="1"/>
          </p:cNvSpPr>
          <p:nvPr>
            <p:ph idx="1"/>
          </p:nvPr>
        </p:nvSpPr>
        <p:spPr>
          <a:xfrm>
            <a:off x="214282" y="1643050"/>
            <a:ext cx="5214974" cy="4857784"/>
          </a:xfrm>
        </p:spPr>
        <p:txBody>
          <a:bodyPr>
            <a:normAutofit fontScale="55000" lnSpcReduction="20000"/>
          </a:bodyPr>
          <a:lstStyle/>
          <a:p>
            <a:r>
              <a:rPr lang="es-ES" sz="4000" dirty="0" smtClean="0"/>
              <a:t>Se llama campo magnético a la región donde el imán tiene efecto. Campo magnético=Región donde el imán tiene efecto.</a:t>
            </a:r>
            <a:br>
              <a:rPr lang="es-ES" sz="4000" dirty="0" smtClean="0"/>
            </a:br>
            <a:r>
              <a:rPr lang="es-ES" sz="4000" dirty="0" smtClean="0"/>
              <a:t/>
            </a:r>
            <a:br>
              <a:rPr lang="es-ES" sz="4000" dirty="0" smtClean="0"/>
            </a:br>
            <a:r>
              <a:rPr lang="es-ES" sz="4000" dirty="0" smtClean="0"/>
              <a:t>Fíjate como cambia la dirección del sentido de  la corriente según el conductor corte hacia arriba o hacia abajo las líneas de campo magnético generadas por el imán.</a:t>
            </a:r>
          </a:p>
          <a:p>
            <a:r>
              <a:rPr lang="es-ES" sz="4000" dirty="0" smtClean="0"/>
              <a:t>Este descubrimiento fue lo que dio lugar a los generadores eléctricos electromagnéticos (dinamos y alternadores). </a:t>
            </a:r>
            <a:br>
              <a:rPr lang="es-ES" sz="4000" dirty="0" smtClean="0"/>
            </a:br>
            <a:r>
              <a:rPr lang="es-ES" dirty="0" smtClean="0"/>
              <a:t/>
            </a:r>
            <a:br>
              <a:rPr lang="es-ES" dirty="0" smtClean="0"/>
            </a:br>
            <a:r>
              <a:rPr lang="es-ES" dirty="0" smtClean="0"/>
              <a:t>   </a:t>
            </a:r>
            <a:br>
              <a:rPr lang="es-ES" dirty="0" smtClean="0"/>
            </a:br>
            <a:endParaRPr lang="es-ES" dirty="0"/>
          </a:p>
        </p:txBody>
      </p:sp>
      <p:sp>
        <p:nvSpPr>
          <p:cNvPr id="1026" name="AutoShape 2" descr="generador electrico"/>
          <p:cNvSpPr>
            <a:spLocks noChangeAspect="1" noChangeArrowheads="1"/>
          </p:cNvSpPr>
          <p:nvPr/>
        </p:nvSpPr>
        <p:spPr bwMode="auto">
          <a:xfrm>
            <a:off x="155575" y="-647700"/>
            <a:ext cx="1704975" cy="1352550"/>
          </a:xfrm>
          <a:prstGeom prst="rect">
            <a:avLst/>
          </a:prstGeom>
          <a:noFill/>
        </p:spPr>
        <p:txBody>
          <a:bodyPr vert="horz" wrap="square" lIns="91440" tIns="45720" rIns="91440" bIns="45720" numCol="1" anchor="t" anchorCtr="0" compatLnSpc="1">
            <a:prstTxWarp prst="textNoShape">
              <a:avLst/>
            </a:prstTxWarp>
          </a:bodyPr>
          <a:lstStyle/>
          <a:p>
            <a:endParaRPr lang="es-ES" dirty="0"/>
          </a:p>
        </p:txBody>
      </p:sp>
      <p:pic>
        <p:nvPicPr>
          <p:cNvPr id="7" name="6 Imagen" descr="generador-electrico.gif"/>
          <p:cNvPicPr>
            <a:picLocks noChangeAspect="1"/>
          </p:cNvPicPr>
          <p:nvPr/>
        </p:nvPicPr>
        <p:blipFill>
          <a:blip r:embed="rId2"/>
          <a:stretch>
            <a:fillRect/>
          </a:stretch>
        </p:blipFill>
        <p:spPr>
          <a:xfrm>
            <a:off x="5429256" y="2000240"/>
            <a:ext cx="3061772" cy="242889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57158" y="357166"/>
            <a:ext cx="8258204" cy="989856"/>
          </a:xfrm>
        </p:spPr>
        <p:txBody>
          <a:bodyPr>
            <a:normAutofit fontScale="90000"/>
          </a:bodyPr>
          <a:lstStyle/>
          <a:p>
            <a:r>
              <a:rPr lang="es-ES" dirty="0" smtClean="0"/>
              <a:t>PRINCIOPIO DE FUNCIONAMIENTO</a:t>
            </a:r>
            <a:endParaRPr lang="es-ES" dirty="0"/>
          </a:p>
        </p:txBody>
      </p:sp>
      <p:sp>
        <p:nvSpPr>
          <p:cNvPr id="3" name="2 Marcador de contenido"/>
          <p:cNvSpPr>
            <a:spLocks noGrp="1"/>
          </p:cNvSpPr>
          <p:nvPr>
            <p:ph idx="1"/>
          </p:nvPr>
        </p:nvSpPr>
        <p:spPr>
          <a:xfrm>
            <a:off x="457200" y="1428736"/>
            <a:ext cx="8229600" cy="4895864"/>
          </a:xfrm>
        </p:spPr>
        <p:txBody>
          <a:bodyPr>
            <a:normAutofit fontScale="92500" lnSpcReduction="20000"/>
          </a:bodyPr>
          <a:lstStyle/>
          <a:p>
            <a:pPr algn="just"/>
            <a:r>
              <a:rPr lang="es-ES" dirty="0" smtClean="0"/>
              <a:t>Partiendo del primer caso, si en lugar de un conductor colocamos un espira girando dentro del campo magnético, en lugar de un conductor ahora tenemos dos conductores en forma de espira (cada uno de los lados de la espira) cortando el campo magnético. Por un lado de la espira la corriente que se genera es en un sentido y en el otro lado es en el sentido contrario (una espira sube por el campo magnético y la otra baja) es decir generamos una corriente eléctrica que se mueve alrededor de la espira. Cuando un lado de la espira está justo en el medio del campo magnético, el conductor no corta líneas de campo, y esto hace que en ese punto no se genere corriente. La gráfica de una vuelta completa de la espira generaría la siguiente señal        </a:t>
            </a:r>
            <a:br>
              <a:rPr lang="es-ES" dirty="0" smtClean="0"/>
            </a:br>
            <a:endParaRPr lang="es-ES" dirty="0"/>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57158" y="357166"/>
            <a:ext cx="8258204" cy="989856"/>
          </a:xfrm>
        </p:spPr>
        <p:txBody>
          <a:bodyPr>
            <a:normAutofit fontScale="90000"/>
          </a:bodyPr>
          <a:lstStyle/>
          <a:p>
            <a:r>
              <a:rPr lang="es-ES" dirty="0" smtClean="0"/>
              <a:t>PRINCIOPIO DE FUNCIONAMIENTO</a:t>
            </a:r>
            <a:endParaRPr lang="es-ES" dirty="0"/>
          </a:p>
        </p:txBody>
      </p:sp>
      <p:pic>
        <p:nvPicPr>
          <p:cNvPr id="4" name="3 Imagen" descr="espira.gif"/>
          <p:cNvPicPr>
            <a:picLocks noChangeAspect="1"/>
          </p:cNvPicPr>
          <p:nvPr/>
        </p:nvPicPr>
        <p:blipFill>
          <a:blip r:embed="rId2"/>
          <a:stretch>
            <a:fillRect/>
          </a:stretch>
        </p:blipFill>
        <p:spPr>
          <a:xfrm>
            <a:off x="714349" y="1410259"/>
            <a:ext cx="8089532" cy="423331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57158" y="357166"/>
            <a:ext cx="8258204" cy="989856"/>
          </a:xfrm>
        </p:spPr>
        <p:txBody>
          <a:bodyPr>
            <a:normAutofit fontScale="90000"/>
          </a:bodyPr>
          <a:lstStyle/>
          <a:p>
            <a:r>
              <a:rPr lang="es-ES" dirty="0" smtClean="0"/>
              <a:t>PRINCIOPIO DE FUNCIONAMIENTO</a:t>
            </a:r>
            <a:endParaRPr lang="es-ES" dirty="0"/>
          </a:p>
        </p:txBody>
      </p:sp>
      <p:sp>
        <p:nvSpPr>
          <p:cNvPr id="5" name="4 Rectángulo"/>
          <p:cNvSpPr/>
          <p:nvPr/>
        </p:nvSpPr>
        <p:spPr>
          <a:xfrm>
            <a:off x="571472" y="1428736"/>
            <a:ext cx="3786214" cy="4524315"/>
          </a:xfrm>
          <a:prstGeom prst="rect">
            <a:avLst/>
          </a:prstGeom>
        </p:spPr>
        <p:txBody>
          <a:bodyPr wrap="square">
            <a:spAutoFit/>
          </a:bodyPr>
          <a:lstStyle/>
          <a:p>
            <a:pPr algn="just"/>
            <a:r>
              <a:rPr lang="es-ES" dirty="0" smtClean="0"/>
              <a:t>Como vemos se genera una onda de corriente alterna, cambia el sentido de la corriente y además la intensidad es variable (no siempre es la misma). Si somos capaces de unir los extremos de la espira a un receptor tendremos un generador de corriente eléctrica, en este caso de corriente alterna (alternador). En España los alternadores de las centrales eléctricas giran 50 veces por segundo, es decir la frecuencia de la corriente eléctrica es de 50 Hz (hertzios). Se repite la misma onda 50 veces cada segundo.</a:t>
            </a:r>
            <a:br>
              <a:rPr lang="es-ES" dirty="0" smtClean="0"/>
            </a:br>
            <a:endParaRPr lang="es-ES" dirty="0"/>
          </a:p>
        </p:txBody>
      </p:sp>
      <p:pic>
        <p:nvPicPr>
          <p:cNvPr id="6" name="5 Imagen" descr="alternadoranimado.gif"/>
          <p:cNvPicPr>
            <a:picLocks noChangeAspect="1"/>
          </p:cNvPicPr>
          <p:nvPr/>
        </p:nvPicPr>
        <p:blipFill>
          <a:blip r:embed="rId2"/>
          <a:stretch>
            <a:fillRect/>
          </a:stretch>
        </p:blipFill>
        <p:spPr>
          <a:xfrm>
            <a:off x="4572000" y="2143116"/>
            <a:ext cx="3787360" cy="244792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596" y="285728"/>
            <a:ext cx="8229600" cy="1000132"/>
          </a:xfrm>
        </p:spPr>
        <p:txBody>
          <a:bodyPr/>
          <a:lstStyle/>
          <a:p>
            <a:r>
              <a:rPr lang="es-ES" dirty="0" smtClean="0"/>
              <a:t>PARTES DE UN ALTERNADOR</a:t>
            </a:r>
            <a:endParaRPr lang="es-ES" dirty="0"/>
          </a:p>
        </p:txBody>
      </p:sp>
      <p:sp>
        <p:nvSpPr>
          <p:cNvPr id="3" name="2 Marcador de contenido"/>
          <p:cNvSpPr>
            <a:spLocks noGrp="1"/>
          </p:cNvSpPr>
          <p:nvPr>
            <p:ph idx="1"/>
          </p:nvPr>
        </p:nvSpPr>
        <p:spPr>
          <a:xfrm>
            <a:off x="457200" y="1357298"/>
            <a:ext cx="8472518" cy="5214974"/>
          </a:xfrm>
        </p:spPr>
        <p:txBody>
          <a:bodyPr>
            <a:noAutofit/>
          </a:bodyPr>
          <a:lstStyle/>
          <a:p>
            <a:pPr algn="just"/>
            <a:r>
              <a:rPr lang="es-ES" sz="2200" b="1" dirty="0" smtClean="0"/>
              <a:t>GRUPO INDUCTOR: </a:t>
            </a:r>
            <a:r>
              <a:rPr lang="es-ES" sz="2200" dirty="0" smtClean="0"/>
              <a:t>Es el elemento móvil del alternador y gira accionado por la polea. Es el encargado de generar el campo magnético.</a:t>
            </a:r>
          </a:p>
          <a:p>
            <a:pPr algn="just"/>
            <a:r>
              <a:rPr lang="es-ES" sz="2200" b="1" dirty="0" smtClean="0"/>
              <a:t>GRUPO INDUCIDO: </a:t>
            </a:r>
            <a:r>
              <a:rPr lang="es-ES" sz="2200" dirty="0" smtClean="0"/>
              <a:t>Es la parte fija, también conocida como estator, en él se produce la generación por inducción magnética de la corriente.</a:t>
            </a:r>
          </a:p>
          <a:p>
            <a:pPr algn="just"/>
            <a:r>
              <a:rPr lang="es-ES" sz="2200" b="1" dirty="0" smtClean="0"/>
              <a:t>CARCASA: </a:t>
            </a:r>
            <a:r>
              <a:rPr lang="es-ES" sz="2200" dirty="0" smtClean="0"/>
              <a:t>Sirve para almacenar todo el conjunto</a:t>
            </a:r>
          </a:p>
          <a:p>
            <a:pPr algn="just"/>
            <a:r>
              <a:rPr lang="es-ES" sz="2200" b="1" dirty="0" smtClean="0"/>
              <a:t>VENTILADOR: </a:t>
            </a:r>
            <a:r>
              <a:rPr lang="es-ES" sz="2200" dirty="0" smtClean="0"/>
              <a:t>Arrastrado por la polea refrigera el alternador.</a:t>
            </a:r>
          </a:p>
          <a:p>
            <a:pPr algn="just"/>
            <a:r>
              <a:rPr lang="es-ES" sz="2200" b="1" dirty="0" smtClean="0"/>
              <a:t>RECTIFICADOR: </a:t>
            </a:r>
            <a:r>
              <a:rPr lang="es-ES" sz="2200" dirty="0" smtClean="0"/>
              <a:t>Convierte la corriente alterna generada  en corriente continua.</a:t>
            </a:r>
          </a:p>
          <a:p>
            <a:pPr algn="just"/>
            <a:r>
              <a:rPr lang="es-ES" sz="2200" b="1" dirty="0" smtClean="0"/>
              <a:t>REGULADOR: </a:t>
            </a:r>
            <a:r>
              <a:rPr lang="es-ES" sz="2200" dirty="0" smtClean="0"/>
              <a:t>La función del regulador de tensión es mantener constante la tensión del alternador, y con ella la del sistema eléctrico del vehículo, en todo el margen de revoluciones del motor de este e independientemente de la carga y de la velocidad de giro.</a:t>
            </a:r>
            <a:br>
              <a:rPr lang="es-ES" sz="2200" dirty="0" smtClean="0"/>
            </a:br>
            <a:endParaRPr lang="es-ES" sz="2200" dirty="0"/>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596" y="285728"/>
            <a:ext cx="8229600" cy="1000132"/>
          </a:xfrm>
        </p:spPr>
        <p:txBody>
          <a:bodyPr/>
          <a:lstStyle/>
          <a:p>
            <a:r>
              <a:rPr lang="es-ES" dirty="0" smtClean="0"/>
              <a:t>PARTES DE UN ALTERNADOR</a:t>
            </a:r>
            <a:endParaRPr lang="es-ES" dirty="0"/>
          </a:p>
        </p:txBody>
      </p:sp>
      <p:pic>
        <p:nvPicPr>
          <p:cNvPr id="21506" name="Picture 2"/>
          <p:cNvPicPr>
            <a:picLocks noGrp="1" noChangeAspect="1" noChangeArrowheads="1"/>
          </p:cNvPicPr>
          <p:nvPr>
            <p:ph idx="1"/>
          </p:nvPr>
        </p:nvPicPr>
        <p:blipFill>
          <a:blip r:embed="rId2"/>
          <a:srcRect/>
          <a:stretch>
            <a:fillRect/>
          </a:stretch>
        </p:blipFill>
        <p:spPr bwMode="auto">
          <a:xfrm>
            <a:off x="784150" y="1357313"/>
            <a:ext cx="7818588" cy="5214937"/>
          </a:xfrm>
          <a:prstGeom prst="rect">
            <a:avLst/>
          </a:prstGeom>
          <a:noFill/>
          <a:ln w="9525">
            <a:noFill/>
            <a:miter lim="800000"/>
            <a:headEnd/>
            <a:tailEnd/>
          </a:ln>
          <a:effectLst/>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DESMONTAJE Y MAQUETA</a:t>
            </a:r>
            <a:endParaRPr lang="es-ES" dirty="0"/>
          </a:p>
        </p:txBody>
      </p:sp>
      <p:sp>
        <p:nvSpPr>
          <p:cNvPr id="3" name="2 Marcador de contenido"/>
          <p:cNvSpPr>
            <a:spLocks noGrp="1"/>
          </p:cNvSpPr>
          <p:nvPr>
            <p:ph idx="1"/>
          </p:nvPr>
        </p:nvSpPr>
        <p:spPr>
          <a:xfrm>
            <a:off x="457200" y="1935480"/>
            <a:ext cx="8229600" cy="993454"/>
          </a:xfrm>
        </p:spPr>
        <p:txBody>
          <a:bodyPr>
            <a:normAutofit fontScale="92500" lnSpcReduction="20000"/>
          </a:bodyPr>
          <a:lstStyle/>
          <a:p>
            <a:pPr algn="just"/>
            <a:r>
              <a:rPr lang="es-ES" dirty="0" smtClean="0"/>
              <a:t>Se ha realizado el desmontaje y la realización de una maqueta para observar el funcionamiento interno de un alternador.</a:t>
            </a:r>
            <a:endParaRPr lang="es-ES" dirty="0"/>
          </a:p>
        </p:txBody>
      </p:sp>
      <p:pic>
        <p:nvPicPr>
          <p:cNvPr id="22530" name="Picture 2" descr="D:\Users\dmsalas\Desktop\Nueva carpeta\IMG_2533.JPG"/>
          <p:cNvPicPr>
            <a:picLocks noChangeAspect="1" noChangeArrowheads="1"/>
          </p:cNvPicPr>
          <p:nvPr/>
        </p:nvPicPr>
        <p:blipFill>
          <a:blip r:embed="rId2" cstate="print"/>
          <a:srcRect l="24395" t="10050" r="21184" b="17090"/>
          <a:stretch>
            <a:fillRect/>
          </a:stretch>
        </p:blipFill>
        <p:spPr bwMode="auto">
          <a:xfrm>
            <a:off x="642910" y="3000372"/>
            <a:ext cx="2786082" cy="2786082"/>
          </a:xfrm>
          <a:prstGeom prst="rect">
            <a:avLst/>
          </a:prstGeom>
          <a:noFill/>
        </p:spPr>
      </p:pic>
      <p:pic>
        <p:nvPicPr>
          <p:cNvPr id="22531" name="Picture 3" descr="D:\Users\dmsalas\Desktop\Nueva carpeta\IMG_2534.JPG"/>
          <p:cNvPicPr>
            <a:picLocks noChangeAspect="1" noChangeArrowheads="1"/>
          </p:cNvPicPr>
          <p:nvPr/>
        </p:nvPicPr>
        <p:blipFill>
          <a:blip r:embed="rId3" cstate="print"/>
          <a:srcRect/>
          <a:stretch>
            <a:fillRect/>
          </a:stretch>
        </p:blipFill>
        <p:spPr bwMode="auto">
          <a:xfrm>
            <a:off x="4357686" y="3071810"/>
            <a:ext cx="3616544" cy="2704036"/>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34" y="214290"/>
            <a:ext cx="8229600" cy="1143000"/>
          </a:xfrm>
        </p:spPr>
        <p:txBody>
          <a:bodyPr/>
          <a:lstStyle/>
          <a:p>
            <a:r>
              <a:rPr lang="es-ES" dirty="0" smtClean="0"/>
              <a:t>DESMONTAJE</a:t>
            </a:r>
            <a:endParaRPr lang="es-ES" dirty="0"/>
          </a:p>
        </p:txBody>
      </p:sp>
      <p:sp>
        <p:nvSpPr>
          <p:cNvPr id="3" name="2 Marcador de contenido"/>
          <p:cNvSpPr>
            <a:spLocks noGrp="1"/>
          </p:cNvSpPr>
          <p:nvPr>
            <p:ph idx="1"/>
          </p:nvPr>
        </p:nvSpPr>
        <p:spPr>
          <a:xfrm>
            <a:off x="571472" y="1285860"/>
            <a:ext cx="8258204" cy="1214446"/>
          </a:xfrm>
        </p:spPr>
        <p:txBody>
          <a:bodyPr>
            <a:normAutofit fontScale="77500" lnSpcReduction="20000"/>
          </a:bodyPr>
          <a:lstStyle/>
          <a:p>
            <a:pPr algn="just"/>
            <a:r>
              <a:rPr lang="es-ES" dirty="0" smtClean="0"/>
              <a:t>Para el desmontaje ha bastado con retirar, la tuerca que sujeta la polea y  los 4 tornillos que sujetan la carcasa. </a:t>
            </a:r>
          </a:p>
          <a:p>
            <a:pPr algn="just"/>
            <a:r>
              <a:rPr lang="es-ES" dirty="0" smtClean="0"/>
              <a:t>A continuación veremos una foto de cada una de las piezas que forman el alternador desmontado.</a:t>
            </a:r>
            <a:endParaRPr lang="es-ES" dirty="0"/>
          </a:p>
        </p:txBody>
      </p:sp>
      <p:pic>
        <p:nvPicPr>
          <p:cNvPr id="23554" name="Picture 2" descr="D:\Users\dmsalas\Desktop\Nueva carpeta\IMG_2537.JPG"/>
          <p:cNvPicPr>
            <a:picLocks noChangeAspect="1" noChangeArrowheads="1"/>
          </p:cNvPicPr>
          <p:nvPr/>
        </p:nvPicPr>
        <p:blipFill>
          <a:blip r:embed="rId2" cstate="print"/>
          <a:srcRect/>
          <a:stretch>
            <a:fillRect/>
          </a:stretch>
        </p:blipFill>
        <p:spPr bwMode="auto">
          <a:xfrm>
            <a:off x="714348" y="3214686"/>
            <a:ext cx="3148459" cy="3000372"/>
          </a:xfrm>
          <a:prstGeom prst="rect">
            <a:avLst/>
          </a:prstGeom>
          <a:noFill/>
        </p:spPr>
      </p:pic>
      <p:sp>
        <p:nvSpPr>
          <p:cNvPr id="5" name="4 CuadroTexto"/>
          <p:cNvSpPr txBox="1"/>
          <p:nvPr/>
        </p:nvSpPr>
        <p:spPr>
          <a:xfrm>
            <a:off x="714348" y="2643182"/>
            <a:ext cx="3214710" cy="369332"/>
          </a:xfrm>
          <a:prstGeom prst="rect">
            <a:avLst/>
          </a:prstGeom>
          <a:noFill/>
        </p:spPr>
        <p:txBody>
          <a:bodyPr wrap="square" rtlCol="0">
            <a:spAutoFit/>
          </a:bodyPr>
          <a:lstStyle/>
          <a:p>
            <a:r>
              <a:rPr lang="es-ES" dirty="0" smtClean="0"/>
              <a:t>Estator/ Grupo inducido</a:t>
            </a:r>
            <a:endParaRPr lang="es-ES" dirty="0"/>
          </a:p>
        </p:txBody>
      </p:sp>
      <p:pic>
        <p:nvPicPr>
          <p:cNvPr id="23555" name="Picture 3" descr="D:\Users\dmsalas\Desktop\Nueva carpeta\IMG_2538.JPG"/>
          <p:cNvPicPr>
            <a:picLocks noChangeAspect="1" noChangeArrowheads="1"/>
          </p:cNvPicPr>
          <p:nvPr/>
        </p:nvPicPr>
        <p:blipFill>
          <a:blip r:embed="rId3" cstate="print"/>
          <a:srcRect/>
          <a:stretch>
            <a:fillRect/>
          </a:stretch>
        </p:blipFill>
        <p:spPr bwMode="auto">
          <a:xfrm>
            <a:off x="4929190" y="3286124"/>
            <a:ext cx="3059957" cy="3000396"/>
          </a:xfrm>
          <a:prstGeom prst="rect">
            <a:avLst/>
          </a:prstGeom>
          <a:noFill/>
        </p:spPr>
      </p:pic>
      <p:sp>
        <p:nvSpPr>
          <p:cNvPr id="7" name="6 CuadroTexto"/>
          <p:cNvSpPr txBox="1"/>
          <p:nvPr/>
        </p:nvSpPr>
        <p:spPr>
          <a:xfrm>
            <a:off x="4857752" y="2643182"/>
            <a:ext cx="3429024" cy="369332"/>
          </a:xfrm>
          <a:prstGeom prst="rect">
            <a:avLst/>
          </a:prstGeom>
          <a:noFill/>
        </p:spPr>
        <p:txBody>
          <a:bodyPr wrap="square" rtlCol="0">
            <a:spAutoFit/>
          </a:bodyPr>
          <a:lstStyle/>
          <a:p>
            <a:r>
              <a:rPr lang="es-ES" dirty="0" smtClean="0"/>
              <a:t>Rotor/Grupo inductor</a:t>
            </a:r>
            <a:endParaRPr lang="es-ES" dirty="0"/>
          </a:p>
        </p:txBody>
      </p:sp>
    </p:spTree>
  </p:cSld>
  <p:clrMapOvr>
    <a:masterClrMapping/>
  </p:clrMapOvr>
  <p:transition xmlns:p14="http://schemas.microsoft.com/office/powerpoint/2010/main">
    <p:diamond/>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34" y="214290"/>
            <a:ext cx="8229600" cy="1143000"/>
          </a:xfrm>
        </p:spPr>
        <p:txBody>
          <a:bodyPr/>
          <a:lstStyle/>
          <a:p>
            <a:r>
              <a:rPr lang="es-ES" dirty="0" smtClean="0"/>
              <a:t>DESMONTAJE</a:t>
            </a:r>
            <a:endParaRPr lang="es-ES" dirty="0"/>
          </a:p>
        </p:txBody>
      </p:sp>
      <p:sp>
        <p:nvSpPr>
          <p:cNvPr id="5" name="4 CuadroTexto"/>
          <p:cNvSpPr txBox="1"/>
          <p:nvPr/>
        </p:nvSpPr>
        <p:spPr>
          <a:xfrm>
            <a:off x="571472" y="1428736"/>
            <a:ext cx="1214446" cy="369332"/>
          </a:xfrm>
          <a:prstGeom prst="rect">
            <a:avLst/>
          </a:prstGeom>
          <a:noFill/>
        </p:spPr>
        <p:txBody>
          <a:bodyPr wrap="square" rtlCol="0">
            <a:spAutoFit/>
          </a:bodyPr>
          <a:lstStyle/>
          <a:p>
            <a:r>
              <a:rPr lang="es-ES" dirty="0" smtClean="0"/>
              <a:t>Carcasa</a:t>
            </a:r>
          </a:p>
        </p:txBody>
      </p:sp>
      <p:pic>
        <p:nvPicPr>
          <p:cNvPr id="24578" name="Picture 2" descr="D:\Users\dmsalas\Desktop\Nueva carpeta\IMG_2539.JPG"/>
          <p:cNvPicPr>
            <a:picLocks noChangeAspect="1" noChangeArrowheads="1"/>
          </p:cNvPicPr>
          <p:nvPr/>
        </p:nvPicPr>
        <p:blipFill>
          <a:blip r:embed="rId2" cstate="print"/>
          <a:srcRect/>
          <a:stretch>
            <a:fillRect/>
          </a:stretch>
        </p:blipFill>
        <p:spPr bwMode="auto">
          <a:xfrm>
            <a:off x="642910" y="1857364"/>
            <a:ext cx="2571768" cy="2285992"/>
          </a:xfrm>
          <a:prstGeom prst="rect">
            <a:avLst/>
          </a:prstGeom>
          <a:noFill/>
        </p:spPr>
      </p:pic>
      <p:pic>
        <p:nvPicPr>
          <p:cNvPr id="24579" name="Picture 3" descr="D:\Users\dmsalas\Desktop\Nueva carpeta\IMG_2541.JPG"/>
          <p:cNvPicPr>
            <a:picLocks noChangeAspect="1" noChangeArrowheads="1"/>
          </p:cNvPicPr>
          <p:nvPr/>
        </p:nvPicPr>
        <p:blipFill>
          <a:blip r:embed="rId3" cstate="print"/>
          <a:srcRect/>
          <a:stretch>
            <a:fillRect/>
          </a:stretch>
        </p:blipFill>
        <p:spPr bwMode="auto">
          <a:xfrm>
            <a:off x="714348" y="4214818"/>
            <a:ext cx="2500330" cy="2428868"/>
          </a:xfrm>
          <a:prstGeom prst="rect">
            <a:avLst/>
          </a:prstGeom>
          <a:noFill/>
        </p:spPr>
      </p:pic>
      <p:pic>
        <p:nvPicPr>
          <p:cNvPr id="24580" name="Picture 4" descr="D:\Users\dmsalas\Desktop\Nueva carpeta\IMG_2542.JPG"/>
          <p:cNvPicPr>
            <a:picLocks noChangeAspect="1" noChangeArrowheads="1"/>
          </p:cNvPicPr>
          <p:nvPr/>
        </p:nvPicPr>
        <p:blipFill>
          <a:blip r:embed="rId4" cstate="print"/>
          <a:srcRect/>
          <a:stretch>
            <a:fillRect/>
          </a:stretch>
        </p:blipFill>
        <p:spPr bwMode="auto">
          <a:xfrm>
            <a:off x="4000495" y="1857364"/>
            <a:ext cx="2217019" cy="2000264"/>
          </a:xfrm>
          <a:prstGeom prst="rect">
            <a:avLst/>
          </a:prstGeom>
          <a:noFill/>
        </p:spPr>
      </p:pic>
      <p:pic>
        <p:nvPicPr>
          <p:cNvPr id="24581" name="Picture 5" descr="D:\Users\dmsalas\Desktop\Nueva carpeta\IMG_2543.JPG"/>
          <p:cNvPicPr>
            <a:picLocks noChangeAspect="1" noChangeArrowheads="1"/>
          </p:cNvPicPr>
          <p:nvPr/>
        </p:nvPicPr>
        <p:blipFill>
          <a:blip r:embed="rId5" cstate="print"/>
          <a:srcRect/>
          <a:stretch>
            <a:fillRect/>
          </a:stretch>
        </p:blipFill>
        <p:spPr bwMode="auto">
          <a:xfrm>
            <a:off x="3857621" y="4358478"/>
            <a:ext cx="2428892" cy="2273272"/>
          </a:xfrm>
          <a:prstGeom prst="rect">
            <a:avLst/>
          </a:prstGeom>
          <a:noFill/>
        </p:spPr>
      </p:pic>
      <p:pic>
        <p:nvPicPr>
          <p:cNvPr id="24582" name="Picture 6" descr="D:\Users\dmsalas\Desktop\Nueva carpeta\IMG_2544.JPG"/>
          <p:cNvPicPr>
            <a:picLocks noChangeAspect="1" noChangeArrowheads="1"/>
          </p:cNvPicPr>
          <p:nvPr/>
        </p:nvPicPr>
        <p:blipFill>
          <a:blip r:embed="rId6" cstate="print"/>
          <a:srcRect/>
          <a:stretch>
            <a:fillRect/>
          </a:stretch>
        </p:blipFill>
        <p:spPr bwMode="auto">
          <a:xfrm rot="5400000">
            <a:off x="6246936" y="3397139"/>
            <a:ext cx="3007601" cy="1785440"/>
          </a:xfrm>
          <a:prstGeom prst="rect">
            <a:avLst/>
          </a:prstGeom>
          <a:noFill/>
        </p:spPr>
      </p:pic>
      <p:sp>
        <p:nvSpPr>
          <p:cNvPr id="13" name="12 CuadroTexto"/>
          <p:cNvSpPr txBox="1"/>
          <p:nvPr/>
        </p:nvSpPr>
        <p:spPr>
          <a:xfrm>
            <a:off x="4000496" y="1428736"/>
            <a:ext cx="2143140" cy="369332"/>
          </a:xfrm>
          <a:prstGeom prst="rect">
            <a:avLst/>
          </a:prstGeom>
          <a:noFill/>
        </p:spPr>
        <p:txBody>
          <a:bodyPr wrap="square" rtlCol="0">
            <a:spAutoFit/>
          </a:bodyPr>
          <a:lstStyle/>
          <a:p>
            <a:r>
              <a:rPr lang="es-ES" dirty="0" smtClean="0"/>
              <a:t>Ventilador</a:t>
            </a:r>
            <a:endParaRPr lang="es-ES" dirty="0"/>
          </a:p>
        </p:txBody>
      </p:sp>
      <p:sp>
        <p:nvSpPr>
          <p:cNvPr id="14" name="13 CuadroTexto"/>
          <p:cNvSpPr txBox="1"/>
          <p:nvPr/>
        </p:nvSpPr>
        <p:spPr>
          <a:xfrm>
            <a:off x="4000496" y="3929066"/>
            <a:ext cx="2143140" cy="369332"/>
          </a:xfrm>
          <a:prstGeom prst="rect">
            <a:avLst/>
          </a:prstGeom>
          <a:noFill/>
        </p:spPr>
        <p:txBody>
          <a:bodyPr wrap="square" rtlCol="0">
            <a:spAutoFit/>
          </a:bodyPr>
          <a:lstStyle/>
          <a:p>
            <a:r>
              <a:rPr lang="es-ES" dirty="0" smtClean="0"/>
              <a:t>Regulador</a:t>
            </a:r>
            <a:endParaRPr lang="es-ES" dirty="0"/>
          </a:p>
        </p:txBody>
      </p:sp>
      <p:sp>
        <p:nvSpPr>
          <p:cNvPr id="15" name="14 CuadroTexto"/>
          <p:cNvSpPr txBox="1"/>
          <p:nvPr/>
        </p:nvSpPr>
        <p:spPr>
          <a:xfrm>
            <a:off x="6929454" y="2214554"/>
            <a:ext cx="1500198" cy="369332"/>
          </a:xfrm>
          <a:prstGeom prst="rect">
            <a:avLst/>
          </a:prstGeom>
          <a:noFill/>
        </p:spPr>
        <p:txBody>
          <a:bodyPr wrap="square" rtlCol="0">
            <a:spAutoFit/>
          </a:bodyPr>
          <a:lstStyle/>
          <a:p>
            <a:r>
              <a:rPr lang="es-ES" dirty="0" smtClean="0"/>
              <a:t>Polea</a:t>
            </a:r>
            <a:endParaRPr lang="es-ES" dirty="0"/>
          </a:p>
        </p:txBody>
      </p:sp>
    </p:spTree>
  </p:cSld>
  <p:clrMapOvr>
    <a:masterClrMapping/>
  </p:clrMapOvr>
  <p:transition xmlns:p14="http://schemas.microsoft.com/office/powerpoint/2010/main">
    <p:diamond/>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42910" y="642918"/>
            <a:ext cx="8229600" cy="1143000"/>
          </a:xfrm>
        </p:spPr>
        <p:txBody>
          <a:bodyPr/>
          <a:lstStyle/>
          <a:p>
            <a:r>
              <a:rPr lang="es-ES" dirty="0" smtClean="0"/>
              <a:t>MAQUETA</a:t>
            </a:r>
            <a:endParaRPr lang="es-ES" dirty="0"/>
          </a:p>
        </p:txBody>
      </p:sp>
      <p:sp>
        <p:nvSpPr>
          <p:cNvPr id="3" name="2 Marcador de contenido"/>
          <p:cNvSpPr>
            <a:spLocks noGrp="1"/>
          </p:cNvSpPr>
          <p:nvPr>
            <p:ph idx="1"/>
          </p:nvPr>
        </p:nvSpPr>
        <p:spPr/>
        <p:txBody>
          <a:bodyPr>
            <a:normAutofit/>
          </a:bodyPr>
          <a:lstStyle/>
          <a:p>
            <a:pPr algn="just"/>
            <a:r>
              <a:rPr lang="es-ES" sz="3600" dirty="0" smtClean="0"/>
              <a:t>Se ha realizado un corte en el alternador para poder ver como funciona mecánicamente el alternador, en la sección se pueden observar las distintas partes del alternador y como funciona este internamente.</a:t>
            </a:r>
            <a:endParaRPr lang="es-ES" sz="3600" dirty="0"/>
          </a:p>
        </p:txBody>
      </p:sp>
    </p:spTree>
  </p:cSld>
  <p:clrMapOvr>
    <a:masterClrMapping/>
  </p:clrMapOvr>
  <p:transition xmlns:p14="http://schemas.microsoft.com/office/powerpoint/2010/main">
    <p:diamond/>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428596" y="285728"/>
            <a:ext cx="8229600" cy="1143000"/>
          </a:xfrm>
        </p:spPr>
        <p:txBody>
          <a:bodyPr/>
          <a:lstStyle/>
          <a:p>
            <a:r>
              <a:rPr lang="es-ES" dirty="0" smtClean="0"/>
              <a:t>MAQUETA</a:t>
            </a:r>
            <a:endParaRPr lang="es-ES" dirty="0"/>
          </a:p>
        </p:txBody>
      </p:sp>
      <p:pic>
        <p:nvPicPr>
          <p:cNvPr id="25602" name="Picture 2" descr="D:\Users\dmsalas\Desktop\Nueva carpeta\IMG_2545.JPG"/>
          <p:cNvPicPr>
            <a:picLocks noChangeAspect="1" noChangeArrowheads="1"/>
          </p:cNvPicPr>
          <p:nvPr/>
        </p:nvPicPr>
        <p:blipFill>
          <a:blip r:embed="rId2" cstate="print"/>
          <a:srcRect/>
          <a:stretch>
            <a:fillRect/>
          </a:stretch>
        </p:blipFill>
        <p:spPr bwMode="auto">
          <a:xfrm>
            <a:off x="857224" y="1571612"/>
            <a:ext cx="3681685" cy="4929198"/>
          </a:xfrm>
          <a:prstGeom prst="rect">
            <a:avLst/>
          </a:prstGeom>
          <a:noFill/>
        </p:spPr>
      </p:pic>
      <p:pic>
        <p:nvPicPr>
          <p:cNvPr id="25603" name="Picture 3" descr="D:\Users\dmsalas\Desktop\Nueva carpeta\IMG_2546.JPG"/>
          <p:cNvPicPr>
            <a:picLocks noChangeAspect="1" noChangeArrowheads="1"/>
          </p:cNvPicPr>
          <p:nvPr/>
        </p:nvPicPr>
        <p:blipFill>
          <a:blip r:embed="rId3" cstate="print"/>
          <a:srcRect/>
          <a:stretch>
            <a:fillRect/>
          </a:stretch>
        </p:blipFill>
        <p:spPr bwMode="auto">
          <a:xfrm>
            <a:off x="4857752" y="1571611"/>
            <a:ext cx="3929090" cy="4929223"/>
          </a:xfrm>
          <a:prstGeom prst="rect">
            <a:avLst/>
          </a:prstGeom>
          <a:noFill/>
        </p:spPr>
      </p:pic>
    </p:spTree>
  </p:cSld>
  <p:clrMapOvr>
    <a:masterClrMapping/>
  </p:clrMapOvr>
  <p:transition xmlns:p14="http://schemas.microsoft.com/office/powerpoint/2010/main">
    <p:diamond/>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428596" y="285728"/>
            <a:ext cx="8229600" cy="1143000"/>
          </a:xfrm>
        </p:spPr>
        <p:txBody>
          <a:bodyPr/>
          <a:lstStyle/>
          <a:p>
            <a:r>
              <a:rPr lang="es-ES" dirty="0" smtClean="0"/>
              <a:t>MAQUETA</a:t>
            </a:r>
            <a:endParaRPr lang="es-ES" dirty="0"/>
          </a:p>
        </p:txBody>
      </p:sp>
      <p:pic>
        <p:nvPicPr>
          <p:cNvPr id="26626" name="Picture 2" descr="D:\Users\dmsalas\Desktop\Nueva carpeta\IMG_2547.JPG"/>
          <p:cNvPicPr>
            <a:picLocks noChangeAspect="1" noChangeArrowheads="1"/>
          </p:cNvPicPr>
          <p:nvPr/>
        </p:nvPicPr>
        <p:blipFill>
          <a:blip r:embed="rId2" cstate="print"/>
          <a:srcRect/>
          <a:stretch>
            <a:fillRect/>
          </a:stretch>
        </p:blipFill>
        <p:spPr bwMode="auto">
          <a:xfrm>
            <a:off x="1714480" y="1428736"/>
            <a:ext cx="5317003" cy="4962536"/>
          </a:xfrm>
          <a:prstGeom prst="rect">
            <a:avLst/>
          </a:prstGeom>
          <a:noFill/>
        </p:spPr>
      </p:pic>
    </p:spTree>
  </p:cSld>
  <p:clrMapOvr>
    <a:masterClrMapping/>
  </p:clrMapOvr>
  <p:transition xmlns:p14="http://schemas.microsoft.com/office/powerpoint/2010/main">
    <p:diamond/>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BIBLIOGRAFIA</a:t>
            </a:r>
            <a:endParaRPr lang="es-ES" dirty="0"/>
          </a:p>
        </p:txBody>
      </p:sp>
      <p:sp>
        <p:nvSpPr>
          <p:cNvPr id="3" name="Marcador de contenido 2"/>
          <p:cNvSpPr>
            <a:spLocks noGrp="1"/>
          </p:cNvSpPr>
          <p:nvPr>
            <p:ph idx="1"/>
          </p:nvPr>
        </p:nvSpPr>
        <p:spPr/>
        <p:txBody>
          <a:bodyPr/>
          <a:lstStyle/>
          <a:p>
            <a:r>
              <a:rPr lang="es-ES" dirty="0"/>
              <a:t>Paraninfo, Sistemas eléctricos y de seguridad y confortabilidad</a:t>
            </a:r>
            <a:r>
              <a:rPr lang="es-ES_tradnl" dirty="0"/>
              <a:t> </a:t>
            </a:r>
            <a:endParaRPr lang="es-ES_tradnl" dirty="0" smtClean="0"/>
          </a:p>
          <a:p>
            <a:r>
              <a:rPr lang="es-ES_tradnl" dirty="0" smtClean="0"/>
              <a:t>Bibliografía de internet.</a:t>
            </a:r>
            <a:endParaRPr lang="es-ES" dirty="0"/>
          </a:p>
        </p:txBody>
      </p:sp>
    </p:spTree>
    <p:extLst>
      <p:ext uri="{BB962C8B-B14F-4D97-AF65-F5344CB8AC3E}">
        <p14:creationId xmlns:p14="http://schemas.microsoft.com/office/powerpoint/2010/main" val="13774859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34" y="2786058"/>
            <a:ext cx="8229600" cy="1143000"/>
          </a:xfrm>
        </p:spPr>
        <p:txBody>
          <a:bodyPr>
            <a:noAutofit/>
          </a:bodyPr>
          <a:lstStyle/>
          <a:p>
            <a:pPr algn="ctr"/>
            <a:r>
              <a:rPr lang="es-ES" sz="9600" dirty="0" smtClean="0"/>
              <a:t>FIN</a:t>
            </a:r>
            <a:endParaRPr lang="es-ES" sz="9600" dirty="0"/>
          </a:p>
        </p:txBody>
      </p:sp>
    </p:spTree>
  </p:cSld>
  <p:clrMapOvr>
    <a:masterClrMapping/>
  </p:clrMapOvr>
  <p:transition xmlns:p14="http://schemas.microsoft.com/office/powerpoint/2010/main">
    <p:diamond/>
  </p:transition>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104</TotalTime>
  <Words>954</Words>
  <Application>Microsoft Macintosh PowerPoint</Application>
  <PresentationFormat>Presentación en pantalla (4:3)</PresentationFormat>
  <Paragraphs>66</Paragraphs>
  <Slides>22</Slides>
  <Notes>0</Notes>
  <HiddenSlides>0</HiddenSlides>
  <MMClips>0</MMClips>
  <ScaleCrop>false</ScaleCrop>
  <HeadingPairs>
    <vt:vector size="4" baseType="variant">
      <vt:variant>
        <vt:lpstr>Tema</vt:lpstr>
      </vt:variant>
      <vt:variant>
        <vt:i4>1</vt:i4>
      </vt:variant>
      <vt:variant>
        <vt:lpstr>Títulos de diapositiva</vt:lpstr>
      </vt:variant>
      <vt:variant>
        <vt:i4>22</vt:i4>
      </vt:variant>
    </vt:vector>
  </HeadingPairs>
  <TitlesOfParts>
    <vt:vector size="23" baseType="lpstr">
      <vt:lpstr>Flujo</vt:lpstr>
      <vt:lpstr>EL ALTERNADOR</vt:lpstr>
      <vt:lpstr>INDICE</vt:lpstr>
      <vt:lpstr>¿QUÉ ES?</vt:lpstr>
      <vt:lpstr>¿QUÉ ES?</vt:lpstr>
      <vt:lpstr>FUNCIÓN:</vt:lpstr>
      <vt:lpstr>HISTORIA:</vt:lpstr>
      <vt:lpstr>PRINCIOPIO DE FUNCIONAMIENTO</vt:lpstr>
      <vt:lpstr>PRINCIOPIO DE FUNCIONAMIENTO</vt:lpstr>
      <vt:lpstr>PRINCIOPIO DE FUNCIONAMIENTO</vt:lpstr>
      <vt:lpstr>PRINCIOPIO DE FUNCIONAMIENTO</vt:lpstr>
      <vt:lpstr>PRINCIOPIO DE FUNCIONAMIENTO</vt:lpstr>
      <vt:lpstr>PRINCIOPIO DE FUNCIONAMIENTO</vt:lpstr>
      <vt:lpstr>PARTES DE UN ALTERNADOR</vt:lpstr>
      <vt:lpstr>PARTES DE UN ALTERNADOR</vt:lpstr>
      <vt:lpstr>DESMONTAJE Y MAQUETA</vt:lpstr>
      <vt:lpstr>DESMONTAJE</vt:lpstr>
      <vt:lpstr>DESMONTAJE</vt:lpstr>
      <vt:lpstr>MAQUETA</vt:lpstr>
      <vt:lpstr>MAQUETA</vt:lpstr>
      <vt:lpstr>MAQUETA</vt:lpstr>
      <vt:lpstr>BIBLIOGRAFIA</vt:lpstr>
      <vt:lpstr>FIN</vt:lpstr>
    </vt:vector>
  </TitlesOfParts>
  <Company>AENA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ALTERNADOR</dc:title>
  <dc:creator>dmsalas</dc:creator>
  <cp:lastModifiedBy>David Martinez</cp:lastModifiedBy>
  <cp:revision>14</cp:revision>
  <dcterms:created xsi:type="dcterms:W3CDTF">2014-03-13T14:50:30Z</dcterms:created>
  <dcterms:modified xsi:type="dcterms:W3CDTF">2014-03-13T19:45:15Z</dcterms:modified>
</cp:coreProperties>
</file>