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0" r:id="rId6"/>
    <p:sldId id="268" r:id="rId7"/>
    <p:sldId id="265" r:id="rId8"/>
    <p:sldId id="267" r:id="rId9"/>
    <p:sldId id="272" r:id="rId10"/>
    <p:sldId id="271" r:id="rId11"/>
    <p:sldId id="273" r:id="rId12"/>
    <p:sldId id="274" r:id="rId13"/>
    <p:sldId id="275" r:id="rId14"/>
    <p:sldId id="278" r:id="rId15"/>
    <p:sldId id="277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304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13" r:id="rId43"/>
    <p:sldId id="305" r:id="rId44"/>
    <p:sldId id="306" r:id="rId45"/>
    <p:sldId id="307" r:id="rId46"/>
    <p:sldId id="308" r:id="rId47"/>
    <p:sldId id="309" r:id="rId48"/>
    <p:sldId id="310" r:id="rId49"/>
    <p:sldId id="311" r:id="rId5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22" autoAdjust="0"/>
    <p:restoredTop sz="94660"/>
  </p:normalViewPr>
  <p:slideViewPr>
    <p:cSldViewPr>
      <p:cViewPr varScale="1">
        <p:scale>
          <a:sx n="69" d="100"/>
          <a:sy n="69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191BA0-1B32-4CA0-A62D-10F5C2574D25}" type="datetimeFigureOut">
              <a:rPr lang="es-ES" smtClean="0"/>
              <a:pPr/>
              <a:t>16/03/2011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B4A7E3-7974-4C6A-978A-F5D2D30E9C33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A9705B-1A9C-4022-AEB5-A87DFA8AB170}" type="slidenum">
              <a:rPr lang="es-ES_tradnl"/>
              <a:pPr/>
              <a:t>48</a:t>
            </a:fld>
            <a:endParaRPr lang="es-ES_tradnl" dirty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s-E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320E10-7097-443F-8EC9-0E4A3B370A70}" type="slidenum">
              <a:rPr lang="es-ES_tradnl"/>
              <a:pPr/>
              <a:t>49</a:t>
            </a:fld>
            <a:endParaRPr lang="es-ES_tradnl" dirty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s-E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9AB9-577C-40E0-992C-B87F21F702B6}" type="datetimeFigureOut">
              <a:rPr lang="es-ES" smtClean="0"/>
              <a:pPr/>
              <a:t>16/03/2011</a:t>
            </a:fld>
            <a:endParaRPr lang="es-ES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F4093-318B-4678-AB6F-B631446EC1D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9AB9-577C-40E0-992C-B87F21F702B6}" type="datetimeFigureOut">
              <a:rPr lang="es-ES" smtClean="0"/>
              <a:pPr/>
              <a:t>16/03/2011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F4093-318B-4678-AB6F-B631446EC1D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9AB9-577C-40E0-992C-B87F21F702B6}" type="datetimeFigureOut">
              <a:rPr lang="es-ES" smtClean="0"/>
              <a:pPr/>
              <a:t>16/03/2011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F4093-318B-4678-AB6F-B631446EC1D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9AB9-577C-40E0-992C-B87F21F702B6}" type="datetimeFigureOut">
              <a:rPr lang="es-ES" smtClean="0"/>
              <a:pPr/>
              <a:t>16/03/2011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F4093-318B-4678-AB6F-B631446EC1D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9AB9-577C-40E0-992C-B87F21F702B6}" type="datetimeFigureOut">
              <a:rPr lang="es-ES" smtClean="0"/>
              <a:pPr/>
              <a:t>16/03/2011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F4093-318B-4678-AB6F-B631446EC1D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9AB9-577C-40E0-992C-B87F21F702B6}" type="datetimeFigureOut">
              <a:rPr lang="es-ES" smtClean="0"/>
              <a:pPr/>
              <a:t>16/03/2011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F4093-318B-4678-AB6F-B631446EC1D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9AB9-577C-40E0-992C-B87F21F702B6}" type="datetimeFigureOut">
              <a:rPr lang="es-ES" smtClean="0"/>
              <a:pPr/>
              <a:t>16/03/2011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F4093-318B-4678-AB6F-B631446EC1D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9AB9-577C-40E0-992C-B87F21F702B6}" type="datetimeFigureOut">
              <a:rPr lang="es-ES" smtClean="0"/>
              <a:pPr/>
              <a:t>16/03/2011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F4093-318B-4678-AB6F-B631446EC1D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9AB9-577C-40E0-992C-B87F21F702B6}" type="datetimeFigureOut">
              <a:rPr lang="es-ES" smtClean="0"/>
              <a:pPr/>
              <a:t>16/03/2011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1AF4093-318B-4678-AB6F-B631446EC1DB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9AB9-577C-40E0-992C-B87F21F702B6}" type="datetimeFigureOut">
              <a:rPr lang="es-ES" smtClean="0"/>
              <a:pPr/>
              <a:t>16/03/2011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F4093-318B-4678-AB6F-B631446EC1D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9AB9-577C-40E0-992C-B87F21F702B6}" type="datetimeFigureOut">
              <a:rPr lang="es-ES" smtClean="0"/>
              <a:pPr/>
              <a:t>16/03/2011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F4093-318B-4678-AB6F-B631446EC1D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CE19AB9-577C-40E0-992C-B87F21F702B6}" type="datetimeFigureOut">
              <a:rPr lang="es-ES" smtClean="0"/>
              <a:pPr/>
              <a:t>16/03/2011</a:t>
            </a:fld>
            <a:endParaRPr lang="es-ES" dirty="0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AF4093-318B-4678-AB6F-B631446EC1DB}" type="slidenum">
              <a:rPr lang="es-ES" smtClean="0"/>
              <a:pPr/>
              <a:t>‹Nº›</a:t>
            </a:fld>
            <a:endParaRPr lang="es-ES" dirty="0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8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20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2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642910" y="0"/>
            <a:ext cx="8072494" cy="785818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es-E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uhaus 93" pitchFamily="82" charset="0"/>
              </a:rPr>
              <a:t>    </a:t>
            </a:r>
            <a:r>
              <a:rPr lang="es-E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odoni MT Black" pitchFamily="18" charset="0"/>
              </a:rPr>
              <a:t>Neumáticos en los vehículos industriales</a:t>
            </a:r>
            <a:endParaRPr lang="es-ES" sz="2800" dirty="0">
              <a:solidFill>
                <a:schemeClr val="accent1">
                  <a:lumMod val="60000"/>
                  <a:lumOff val="40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6" name="5 Marcador de texto"/>
          <p:cNvSpPr>
            <a:spLocks noGrp="1"/>
          </p:cNvSpPr>
          <p:nvPr>
            <p:ph type="body" sz="half" idx="2"/>
          </p:nvPr>
        </p:nvSpPr>
        <p:spPr>
          <a:xfrm>
            <a:off x="0" y="5357826"/>
            <a:ext cx="7286644" cy="1714488"/>
          </a:xfrm>
        </p:spPr>
        <p:txBody>
          <a:bodyPr>
            <a:noAutofit/>
          </a:bodyPr>
          <a:lstStyle/>
          <a:p>
            <a:pPr algn="ctr"/>
            <a:r>
              <a:rPr lang="es-ES" sz="1800" b="1" dirty="0" smtClean="0"/>
              <a:t>Alumnos: Alfonso Tejada Arévalo - Daniel Sevillano Peinado  Profesor  y tutor :    Carlos Pacheco Sánchez</a:t>
            </a:r>
          </a:p>
          <a:p>
            <a:pPr algn="ctr"/>
            <a:r>
              <a:rPr lang="es-ES" sz="1800" b="1" dirty="0" smtClean="0"/>
              <a:t>Centro Educativo:¨Escuelas Profesionales de la Sagrada Familia.¨</a:t>
            </a:r>
          </a:p>
          <a:p>
            <a:pPr algn="ctr"/>
            <a:r>
              <a:rPr lang="es-ES" sz="1800" b="1" dirty="0" smtClean="0"/>
              <a:t>El Puerto de Santa María ( Cádiz ).</a:t>
            </a:r>
            <a:endParaRPr lang="es-ES" sz="1800" b="1" dirty="0"/>
          </a:p>
        </p:txBody>
      </p:sp>
      <p:sp>
        <p:nvSpPr>
          <p:cNvPr id="5" name="4 Marcador de posición de imagen"/>
          <p:cNvSpPr>
            <a:spLocks noGrp="1"/>
          </p:cNvSpPr>
          <p:nvPr>
            <p:ph type="pic" idx="1"/>
          </p:nvPr>
        </p:nvSpPr>
        <p:spPr/>
      </p:sp>
      <p:pic>
        <p:nvPicPr>
          <p:cNvPr id="1027" name="Picture 3" descr="D:\NEUMATICOS\michelin2_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420757">
            <a:off x="3377484" y="1190136"/>
            <a:ext cx="4904988" cy="3931046"/>
          </a:xfrm>
          <a:prstGeom prst="rect">
            <a:avLst/>
          </a:prstGeom>
          <a:noFill/>
        </p:spPr>
      </p:pic>
      <p:pic>
        <p:nvPicPr>
          <p:cNvPr id="7" name="6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73836">
            <a:off x="490813" y="1206548"/>
            <a:ext cx="2214390" cy="2158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8000"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Dibujo 2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21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ibujo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D:\Nueva carpeta\Copia (2) de Copia de Copia de Dibujo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6" name="Picture 4" descr="D:\dunlo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214290"/>
            <a:ext cx="3238500" cy="2714625"/>
          </a:xfrm>
          <a:prstGeom prst="rect">
            <a:avLst/>
          </a:prstGeom>
          <a:noFill/>
        </p:spPr>
      </p:pic>
      <p:pic>
        <p:nvPicPr>
          <p:cNvPr id="3077" name="Picture 5" descr="D:\Nueva carpeta\Copia (2) de Copia de Copia de Dibujo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75" y="3643290"/>
            <a:ext cx="9077325" cy="321471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Nueva carpeta\Copia (2) de Copia de Dibujo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099" name="Picture 3" descr="D:\Andre_Edouar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0"/>
            <a:ext cx="3714776" cy="2714620"/>
          </a:xfrm>
          <a:prstGeom prst="rect">
            <a:avLst/>
          </a:prstGeom>
          <a:noFill/>
        </p:spPr>
      </p:pic>
      <p:pic>
        <p:nvPicPr>
          <p:cNvPr id="4100" name="Picture 4" descr="D:\Nueva carpeta\Copia (2) de Dibujo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928934"/>
            <a:ext cx="9144000" cy="392906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Nueva carpeta\Copia (3) de Copia de Dibujo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partene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571481"/>
            <a:ext cx="5875338" cy="6286519"/>
          </a:xfrm>
          <a:prstGeom prst="rect">
            <a:avLst/>
          </a:prstGeom>
          <a:noFill/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500166" y="4357694"/>
            <a:ext cx="1447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dirty="0" smtClean="0">
                <a:latin typeface="Times New Roman" pitchFamily="18" charset="0"/>
              </a:rPr>
              <a:t>    CALANDRAJE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4429124" y="4286256"/>
            <a:ext cx="1143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dirty="0" smtClean="0">
                <a:latin typeface="Times New Roman" pitchFamily="18" charset="0"/>
              </a:rPr>
              <a:t>   INTERIOR</a:t>
            </a:r>
            <a:endParaRPr lang="en-US" sz="1200" dirty="0">
              <a:latin typeface="Times New Roman" pitchFamily="18" charset="0"/>
            </a:endParaRP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4071934" y="6583363"/>
            <a:ext cx="1295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dirty="0" smtClean="0">
                <a:latin typeface="Times New Roman" pitchFamily="18" charset="0"/>
              </a:rPr>
              <a:t>         PUNTA</a:t>
            </a:r>
            <a:endParaRPr lang="en-US" sz="1200" dirty="0">
              <a:latin typeface="Times New Roman" pitchFamily="18" charset="0"/>
            </a:endParaRP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2000232" y="928670"/>
            <a:ext cx="1219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dirty="0" smtClean="0">
                <a:latin typeface="Times New Roman" pitchFamily="18" charset="0"/>
              </a:rPr>
              <a:t>   ESCULTURA</a:t>
            </a:r>
            <a:endParaRPr lang="en-US" sz="1200" dirty="0">
              <a:latin typeface="Times New Roman" pitchFamily="18" charset="0"/>
            </a:endParaRP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2071670" y="1357298"/>
            <a:ext cx="762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dirty="0" smtClean="0">
                <a:latin typeface="Times New Roman" pitchFamily="18" charset="0"/>
              </a:rPr>
              <a:t>   CIMA</a:t>
            </a:r>
            <a:endParaRPr lang="en-US" sz="1200" dirty="0">
              <a:latin typeface="Times New Roman" pitchFamily="18" charset="0"/>
            </a:endParaRP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2000232" y="1857364"/>
            <a:ext cx="762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dirty="0" smtClean="0">
                <a:latin typeface="Times New Roman" pitchFamily="18" charset="0"/>
              </a:rPr>
              <a:t> LONAS</a:t>
            </a:r>
            <a:endParaRPr lang="en-US" sz="1200" dirty="0">
              <a:latin typeface="Times New Roman" pitchFamily="18" charset="0"/>
            </a:endParaRP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5643570" y="4714884"/>
            <a:ext cx="914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dirty="0" smtClean="0">
                <a:latin typeface="Times New Roman" pitchFamily="18" charset="0"/>
              </a:rPr>
              <a:t>    TALON</a:t>
            </a:r>
            <a:endParaRPr lang="en-US" sz="1200" dirty="0">
              <a:latin typeface="Times New Roman" pitchFamily="18" charset="0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6086468" y="5857892"/>
            <a:ext cx="2843250" cy="571496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 advClick="0" advTm="7000">
    <p:split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20000">
    <p:spli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3074" name="Picture 2" descr="C:\Documents and Settings\Alumno\Escritorio\Nueva carpeta\Copia (3) de Dibujo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429784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endParaRPr lang="es-ES_tradnl" dirty="0">
              <a:solidFill>
                <a:schemeClr val="bg1"/>
              </a:solidFill>
            </a:endParaRPr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0" y="1142984"/>
          <a:ext cx="9144000" cy="5715016"/>
        </p:xfrm>
        <a:graphic>
          <a:graphicData uri="http://schemas.openxmlformats.org/presentationml/2006/ole">
            <p:oleObj spid="_x0000_s1026" name="Image" r:id="rId3" imgW="10165902" imgH="6074126" progId="">
              <p:embed/>
            </p:oleObj>
          </a:graphicData>
        </a:graphic>
      </p:graphicFrame>
    </p:spTree>
  </p:cSld>
  <p:clrMapOvr>
    <a:masterClrMapping/>
  </p:clrMapOvr>
  <p:transition spd="slow" advClick="0" advTm="45000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endParaRPr lang="es-ES_tradnl" dirty="0">
              <a:solidFill>
                <a:schemeClr val="bg1"/>
              </a:solidFill>
            </a:endParaRPr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1142976" y="714356"/>
          <a:ext cx="6938963" cy="5773738"/>
        </p:xfrm>
        <a:graphic>
          <a:graphicData uri="http://schemas.openxmlformats.org/presentationml/2006/ole">
            <p:oleObj spid="_x0000_s4098" name="Image" r:id="rId3" imgW="11805154" imgH="9822803" progId="">
              <p:embed/>
            </p:oleObj>
          </a:graphicData>
        </a:graphic>
      </p:graphicFrame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000232" y="6400800"/>
            <a:ext cx="510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b="1" dirty="0">
                <a:latin typeface="Times New Roman" pitchFamily="18" charset="0"/>
              </a:rPr>
              <a:t>SISTEMA CSR DE CONTINENTAL</a:t>
            </a:r>
            <a:endParaRPr lang="es-ES_tradnl" sz="900" dirty="0">
              <a:latin typeface="Times New Roman" pitchFamily="18" charset="0"/>
            </a:endParaRPr>
          </a:p>
        </p:txBody>
      </p:sp>
    </p:spTree>
  </p:cSld>
  <p:clrMapOvr>
    <a:masterClrMapping/>
  </p:clrMapOvr>
  <p:transition spd="slow"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endParaRPr lang="es-ES_tradnl" dirty="0">
              <a:solidFill>
                <a:schemeClr val="bg1"/>
              </a:solidFill>
            </a:endParaRP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714348" y="857232"/>
          <a:ext cx="7786742" cy="5434032"/>
        </p:xfrm>
        <a:graphic>
          <a:graphicData uri="http://schemas.openxmlformats.org/presentationml/2006/ole">
            <p:oleObj spid="_x0000_s5122" name="Image" r:id="rId3" imgW="10877515" imgH="8107307" progId="">
              <p:embed/>
            </p:oleObj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071670" y="6400800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b="1" dirty="0">
                <a:latin typeface="Times New Roman" pitchFamily="18" charset="0"/>
              </a:rPr>
              <a:t>SISTEMA CWS DE CONTINENTAL</a:t>
            </a:r>
            <a:endParaRPr lang="es-ES_tradnl" sz="900" dirty="0">
              <a:latin typeface="Times New Roman" pitchFamily="18" charset="0"/>
            </a:endParaRPr>
          </a:p>
        </p:txBody>
      </p:sp>
    </p:spTree>
  </p:cSld>
  <p:clrMapOvr>
    <a:masterClrMapping/>
  </p:clrMapOvr>
  <p:transition spd="med" advClick="0" advTm="5000"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endParaRPr lang="es-ES_tradnl" dirty="0">
              <a:solidFill>
                <a:schemeClr val="bg1"/>
              </a:solidFill>
            </a:endParaRPr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0" y="1285860"/>
          <a:ext cx="9144000" cy="5108575"/>
        </p:xfrm>
        <a:graphic>
          <a:graphicData uri="http://schemas.openxmlformats.org/presentationml/2006/ole">
            <p:oleObj spid="_x0000_s6146" name="Image" r:id="rId3" imgW="10165902" imgH="5680198" progId="">
              <p:embed/>
            </p:oleObj>
          </a:graphicData>
        </a:graphic>
      </p:graphicFrame>
    </p:spTree>
  </p:cSld>
  <p:clrMapOvr>
    <a:masterClrMapping/>
  </p:clrMapOvr>
  <p:transition spd="slow" advClick="0" advTm="10000"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endParaRPr lang="es-ES_tradnl" dirty="0">
              <a:solidFill>
                <a:schemeClr val="bg1"/>
              </a:solidFill>
            </a:endParaRPr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714480" y="857232"/>
          <a:ext cx="5600717" cy="4063590"/>
        </p:xfrm>
        <a:graphic>
          <a:graphicData uri="http://schemas.openxmlformats.org/presentationml/2006/ole">
            <p:oleObj spid="_x0000_s9218" name="Image" r:id="rId3" imgW="13330039" imgH="9670314" progId="">
              <p:embed/>
            </p:oleObj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285852" y="4990298"/>
          <a:ext cx="6291282" cy="1867702"/>
        </p:xfrm>
        <a:graphic>
          <a:graphicData uri="http://schemas.openxmlformats.org/presentationml/2006/ole">
            <p:oleObj spid="_x0000_s9219" name="Image" r:id="rId4" imgW="12110131" imgH="3596188" progId="">
              <p:embed/>
            </p:oleObj>
          </a:graphicData>
        </a:graphic>
      </p:graphicFrame>
    </p:spTree>
  </p:cSld>
  <p:clrMapOvr>
    <a:masterClrMapping/>
  </p:clrMapOvr>
  <p:transition spd="slow" advClick="0" advTm="15000"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endParaRPr lang="es-ES_tradnl" dirty="0">
              <a:solidFill>
                <a:schemeClr val="bg1"/>
              </a:solidFill>
            </a:endParaRP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857224" y="857232"/>
          <a:ext cx="6500858" cy="6000768"/>
        </p:xfrm>
        <a:graphic>
          <a:graphicData uri="http://schemas.openxmlformats.org/presentationml/2006/ole">
            <p:oleObj spid="_x0000_s8194" name="Image" r:id="rId3" imgW="10165902" imgH="10864808" progId="">
              <p:embed/>
            </p:oleObj>
          </a:graphicData>
        </a:graphic>
      </p:graphicFrame>
    </p:spTree>
  </p:cSld>
  <p:clrMapOvr>
    <a:masterClrMapping/>
  </p:clrMapOvr>
  <p:transition spd="slow" advClick="0" advTm="20000">
    <p:strips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5602" name="Picture 2" descr="C:\Documents and Settings\Alumno\Escritorio\Nueva carpeta\Copia (4) de Copia de Dibujo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429784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715000" y="274638"/>
            <a:ext cx="3429000" cy="1143000"/>
          </a:xfrm>
        </p:spPr>
        <p:txBody>
          <a:bodyPr>
            <a:normAutofit fontScale="90000"/>
          </a:bodyPr>
          <a:lstStyle/>
          <a:p>
            <a:r>
              <a:rPr lang="es-ES_tradnl" dirty="0">
                <a:solidFill>
                  <a:schemeClr val="bg1"/>
                </a:solidFill>
              </a:rPr>
              <a:t>MARCAJE MICHELIN</a:t>
            </a:r>
          </a:p>
        </p:txBody>
      </p:sp>
      <p:pic>
        <p:nvPicPr>
          <p:cNvPr id="5123" name="Picture 3" descr="marcaj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762000"/>
            <a:ext cx="4168775" cy="6096000"/>
          </a:xfrm>
          <a:prstGeom prst="rect">
            <a:avLst/>
          </a:prstGeom>
          <a:noFill/>
        </p:spPr>
      </p:pic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858016" y="1285860"/>
            <a:ext cx="205740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dirty="0">
                <a:latin typeface="Times New Roman" pitchFamily="18" charset="0"/>
              </a:rPr>
              <a:t>Tipo</a:t>
            </a:r>
          </a:p>
          <a:p>
            <a:pPr eaLnBrk="0" hangingPunct="0">
              <a:spcBef>
                <a:spcPct val="50000"/>
              </a:spcBef>
            </a:pPr>
            <a:r>
              <a:rPr lang="en-US" dirty="0">
                <a:latin typeface="Times New Roman" pitchFamily="18" charset="0"/>
              </a:rPr>
              <a:t>Indicador desgaste</a:t>
            </a:r>
          </a:p>
          <a:p>
            <a:pPr eaLnBrk="0" hangingPunct="0">
              <a:spcBef>
                <a:spcPct val="50000"/>
              </a:spcBef>
            </a:pPr>
            <a:endParaRPr lang="en-US" dirty="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dirty="0">
                <a:latin typeface="Times New Roman" pitchFamily="18" charset="0"/>
              </a:rPr>
              <a:t>Sección</a:t>
            </a:r>
          </a:p>
          <a:p>
            <a:pPr eaLnBrk="0" hangingPunct="0">
              <a:spcBef>
                <a:spcPct val="50000"/>
              </a:spcBef>
            </a:pPr>
            <a:r>
              <a:rPr lang="en-US" dirty="0">
                <a:latin typeface="Times New Roman" pitchFamily="18" charset="0"/>
              </a:rPr>
              <a:t>Producto</a:t>
            </a:r>
          </a:p>
          <a:p>
            <a:pPr eaLnBrk="0" hangingPunct="0">
              <a:spcBef>
                <a:spcPct val="50000"/>
              </a:spcBef>
            </a:pPr>
            <a:endParaRPr lang="en-US" dirty="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dirty="0">
                <a:latin typeface="Times New Roman" pitchFamily="18" charset="0"/>
              </a:rPr>
              <a:t>Serie</a:t>
            </a:r>
          </a:p>
          <a:p>
            <a:pPr eaLnBrk="0" hangingPunct="0">
              <a:spcBef>
                <a:spcPct val="50000"/>
              </a:spcBef>
            </a:pPr>
            <a:endParaRPr lang="en-US" dirty="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dirty="0">
                <a:latin typeface="Times New Roman" pitchFamily="18" charset="0"/>
              </a:rPr>
              <a:t>Radial</a:t>
            </a:r>
          </a:p>
          <a:p>
            <a:pPr eaLnBrk="0" hangingPunct="0">
              <a:spcBef>
                <a:spcPct val="50000"/>
              </a:spcBef>
            </a:pPr>
            <a:r>
              <a:rPr lang="en-US" dirty="0">
                <a:latin typeface="Times New Roman" pitchFamily="18" charset="0"/>
              </a:rPr>
              <a:t>Diámetro llanta</a:t>
            </a:r>
          </a:p>
          <a:p>
            <a:pPr eaLnBrk="0" hangingPunct="0">
              <a:spcBef>
                <a:spcPct val="50000"/>
              </a:spcBef>
            </a:pPr>
            <a:r>
              <a:rPr lang="en-US" dirty="0">
                <a:latin typeface="Times New Roman" pitchFamily="18" charset="0"/>
              </a:rPr>
              <a:t>Indice de carga</a:t>
            </a:r>
          </a:p>
          <a:p>
            <a:pPr eaLnBrk="0" hangingPunct="0">
              <a:spcBef>
                <a:spcPct val="50000"/>
              </a:spcBef>
            </a:pPr>
            <a:r>
              <a:rPr lang="en-US" dirty="0">
                <a:latin typeface="Times New Roman" pitchFamily="18" charset="0"/>
              </a:rPr>
              <a:t>Código velocidad</a:t>
            </a:r>
          </a:p>
          <a:p>
            <a:pPr eaLnBrk="0" hangingPunct="0">
              <a:spcBef>
                <a:spcPct val="50000"/>
              </a:spcBef>
            </a:pPr>
            <a:r>
              <a:rPr lang="en-US" dirty="0">
                <a:latin typeface="Times New Roman" pitchFamily="18" charset="0"/>
              </a:rPr>
              <a:t>Sin cámara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0" y="1214422"/>
            <a:ext cx="2743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Indicador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de desgaste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5129" name="Object 9"/>
          <p:cNvGraphicFramePr>
            <a:graphicFrameLocks noChangeAspect="1"/>
          </p:cNvGraphicFramePr>
          <p:nvPr/>
        </p:nvGraphicFramePr>
        <p:xfrm>
          <a:off x="214282" y="3143248"/>
          <a:ext cx="2360613" cy="3429000"/>
        </p:xfrm>
        <a:graphic>
          <a:graphicData uri="http://schemas.openxmlformats.org/presentationml/2006/ole">
            <p:oleObj spid="_x0000_s10242" name="Image" r:id="rId4" imgW="10470879" imgH="15210731" progId="">
              <p:embed/>
            </p:oleObj>
          </a:graphicData>
        </a:graphic>
      </p:graphicFrame>
    </p:spTree>
  </p:cSld>
  <p:clrMapOvr>
    <a:masterClrMapping/>
  </p:clrMapOvr>
  <p:transition spd="slow" advClick="0" advTm="8000">
    <p:zoom dir="in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747393"/>
            <a:ext cx="6586590" cy="6110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20000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endParaRPr lang="es-ES_tradnl" dirty="0">
              <a:solidFill>
                <a:schemeClr val="bg1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85926"/>
            <a:ext cx="9144000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20000"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526" y="1285860"/>
            <a:ext cx="9154526" cy="500066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6626" name="Picture 2" descr="C:\Documents and Settings\Alumno\Escritorio\Nueva carpeta\Copia (4) de Dibujo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1571604" y="285728"/>
            <a:ext cx="6400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Índice </a:t>
            </a:r>
            <a:r>
              <a:rPr lang="es-ES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de carga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914400"/>
            <a:ext cx="49149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20000">
    <p:pull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3581400" y="0"/>
            <a:ext cx="2347922" cy="590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0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rPr>
              <a:t>Código velocidad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642918"/>
            <a:ext cx="3106737" cy="603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20000">
    <p:pull dir="l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Documents and Settings\Alumno\Escritorio\Nueva carpeta\Copia (5) de Dibujo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newsfla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7158" y="642918"/>
            <a:ext cx="8229600" cy="1500198"/>
          </a:xfrm>
        </p:spPr>
        <p:txBody>
          <a:bodyPr>
            <a:normAutofit fontScale="90000"/>
          </a:bodyPr>
          <a:lstStyle/>
          <a:p>
            <a:r>
              <a:rPr lang="es-ES_tradnl" sz="5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</a:rPr>
              <a:t>CONSUMO DE CUBIERTAS</a:t>
            </a:r>
            <a:r>
              <a:rPr lang="es-ES_tradnl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</a:rPr>
              <a:t/>
            </a:r>
            <a:br>
              <a:rPr lang="es-ES_tradnl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</a:rPr>
            </a:br>
            <a:endParaRPr lang="es-ES_tradnl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904875" y="1814496"/>
          <a:ext cx="7096149" cy="4967304"/>
        </p:xfrm>
        <a:graphic>
          <a:graphicData uri="http://schemas.openxmlformats.org/presentationml/2006/ole">
            <p:oleObj spid="_x0000_s12290" name="Image" r:id="rId3" imgW="9784681" imgH="6849276" progId="">
              <p:embed/>
            </p:oleObj>
          </a:graphicData>
        </a:graphic>
      </p:graphicFrame>
    </p:spTree>
  </p:cSld>
  <p:clrMapOvr>
    <a:masterClrMapping/>
  </p:clrMapOvr>
  <p:transition spd="slow" advClick="0" advTm="10000">
    <p:spli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71472" y="92867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_tradnl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</a:rPr>
              <a:t/>
            </a:r>
            <a:br>
              <a:rPr lang="es-ES_tradnl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</a:rPr>
            </a:br>
            <a:r>
              <a:rPr lang="es-ES_tradnl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</a:rPr>
              <a:t>   EFECTOS SOBRE EL DESGASTE</a:t>
            </a:r>
            <a:r>
              <a:rPr lang="es-ES_tradnl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</a:rPr>
              <a:t/>
            </a:r>
            <a:br>
              <a:rPr lang="es-ES_tradnl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</a:rPr>
            </a:br>
            <a:endParaRPr lang="es-ES_tradnl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609600" y="3228975"/>
          <a:ext cx="7620000" cy="3629025"/>
        </p:xfrm>
        <a:graphic>
          <a:graphicData uri="http://schemas.openxmlformats.org/presentationml/2006/ole">
            <p:oleObj spid="_x0000_s13314" name="Image" r:id="rId3" imgW="10165902" imgH="4841511" progId="">
              <p:embed/>
            </p:oleObj>
          </a:graphicData>
        </a:graphic>
      </p:graphicFrame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04800" y="1600200"/>
            <a:ext cx="85344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1600" dirty="0">
                <a:latin typeface="Times New Roman" pitchFamily="18" charset="0"/>
              </a:rPr>
              <a:t>La cubierta esta estudiada para que se establezca un equilibrio entre la </a:t>
            </a:r>
            <a:r>
              <a:rPr lang="es-ES_tradnl" sz="1600" dirty="0" smtClean="0">
                <a:latin typeface="Times New Roman" pitchFamily="18" charset="0"/>
              </a:rPr>
              <a:t>presión </a:t>
            </a:r>
            <a:r>
              <a:rPr lang="es-ES_tradnl" sz="1600" dirty="0">
                <a:latin typeface="Times New Roman" pitchFamily="18" charset="0"/>
              </a:rPr>
              <a:t>de inflado, la carga y la resistencia de la carcasa.</a:t>
            </a:r>
          </a:p>
          <a:p>
            <a:pPr eaLnBrk="0" hangingPunct="0">
              <a:spcBef>
                <a:spcPct val="50000"/>
              </a:spcBef>
            </a:pPr>
            <a:r>
              <a:rPr lang="es-ES_tradnl" sz="1600" dirty="0">
                <a:latin typeface="Times New Roman" pitchFamily="18" charset="0"/>
              </a:rPr>
              <a:t>Cuando la </a:t>
            </a:r>
            <a:r>
              <a:rPr lang="es-ES_tradnl" sz="1600" dirty="0" smtClean="0">
                <a:latin typeface="Times New Roman" pitchFamily="18" charset="0"/>
              </a:rPr>
              <a:t>presión </a:t>
            </a:r>
            <a:r>
              <a:rPr lang="es-ES_tradnl" sz="1600" dirty="0">
                <a:latin typeface="Times New Roman" pitchFamily="18" charset="0"/>
              </a:rPr>
              <a:t>no es la adecuada con arreglo a la carga, la cubierta se deforma, la banda de rodamiento no se apoya correctamente sobre el suelo y sobre ella aparecen desgastes </a:t>
            </a:r>
            <a:r>
              <a:rPr lang="es-ES_tradnl" sz="1600" dirty="0" smtClean="0">
                <a:latin typeface="Times New Roman" pitchFamily="18" charset="0"/>
              </a:rPr>
              <a:t>característicos.</a:t>
            </a:r>
            <a:endParaRPr lang="es-ES_tradnl" sz="1600" dirty="0">
              <a:latin typeface="Times New Roman" pitchFamily="18" charset="0"/>
            </a:endParaRPr>
          </a:p>
        </p:txBody>
      </p:sp>
    </p:spTree>
  </p:cSld>
  <p:clrMapOvr>
    <a:masterClrMapping/>
  </p:clrMapOvr>
  <p:transition spd="slow" advClick="0" advTm="15000">
    <p:diamond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pPr algn="ctr" eaLnBrk="0" hangingPunct="0"/>
            <a:r>
              <a:rPr lang="es-ES_tradnl" sz="40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</a:rPr>
              <a:t>ECONOMIA DE CARBURANTE</a:t>
            </a:r>
            <a:endParaRPr lang="es-ES_tradnl" sz="40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762000" y="2819400"/>
          <a:ext cx="7620000" cy="3886200"/>
        </p:xfrm>
        <a:graphic>
          <a:graphicData uri="http://schemas.openxmlformats.org/presentationml/2006/ole">
            <p:oleObj spid="_x0000_s14338" name="Image" r:id="rId3" imgW="10165902" imgH="5184610" progId="">
              <p:embed/>
            </p:oleObj>
          </a:graphicData>
        </a:graphic>
      </p:graphicFrame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0" y="1752600"/>
            <a:ext cx="91440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1600" dirty="0">
                <a:latin typeface="Times New Roman" pitchFamily="18" charset="0"/>
              </a:rPr>
              <a:t>Pruebas con un </a:t>
            </a:r>
            <a:r>
              <a:rPr lang="es-ES_tradnl" sz="1600" dirty="0" smtClean="0">
                <a:latin typeface="Times New Roman" pitchFamily="18" charset="0"/>
              </a:rPr>
              <a:t>vehículo </a:t>
            </a:r>
            <a:r>
              <a:rPr lang="es-ES_tradnl" sz="1600" dirty="0">
                <a:latin typeface="Times New Roman" pitchFamily="18" charset="0"/>
              </a:rPr>
              <a:t>que debe efectuar un recorrido de 100 Km.</a:t>
            </a:r>
          </a:p>
          <a:p>
            <a:pPr algn="ctr" eaLnBrk="0" hangingPunct="0">
              <a:spcBef>
                <a:spcPct val="50000"/>
              </a:spcBef>
            </a:pPr>
            <a:r>
              <a:rPr lang="es-ES_tradnl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Consumo: </a:t>
            </a:r>
            <a:r>
              <a:rPr lang="es-ES_tradnl" sz="1600" dirty="0">
                <a:latin typeface="Times New Roman" pitchFamily="18" charset="0"/>
              </a:rPr>
              <a:t>10 litros a los 100 Km.</a:t>
            </a:r>
          </a:p>
          <a:p>
            <a:pPr algn="ctr" eaLnBrk="0" hangingPunct="0">
              <a:spcBef>
                <a:spcPct val="50000"/>
              </a:spcBef>
            </a:pPr>
            <a:r>
              <a:rPr lang="es-ES_tradnl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Velocidad constante: </a:t>
            </a:r>
            <a:r>
              <a:rPr lang="es-ES_tradnl" sz="1600" dirty="0">
                <a:latin typeface="Times New Roman" pitchFamily="18" charset="0"/>
              </a:rPr>
              <a:t>90 Km/h.</a:t>
            </a:r>
          </a:p>
        </p:txBody>
      </p:sp>
    </p:spTree>
  </p:cSld>
  <p:clrMapOvr>
    <a:masterClrMapping/>
  </p:clrMapOvr>
  <p:transition spd="slow" advClick="0" advTm="15000"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pPr algn="ctr" eaLnBrk="0" hangingPunct="0"/>
            <a:r>
              <a:rPr lang="es-ES_tradnl" sz="36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</a:rPr>
              <a:t>CONTROL DE PRESIONES</a:t>
            </a:r>
            <a:endParaRPr lang="es-ES_tradnl" sz="36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2057400" y="3875088"/>
          <a:ext cx="4953000" cy="2525712"/>
        </p:xfrm>
        <a:graphic>
          <a:graphicData uri="http://schemas.openxmlformats.org/presentationml/2006/ole">
            <p:oleObj spid="_x0000_s15362" name="Image" r:id="rId3" imgW="10165902" imgH="5184610" progId="">
              <p:embed/>
            </p:oleObj>
          </a:graphicData>
        </a:graphic>
      </p:graphicFrame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533400" y="1916113"/>
            <a:ext cx="7924800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1600" dirty="0">
                <a:latin typeface="Times New Roman" pitchFamily="18" charset="0"/>
              </a:rPr>
              <a:t>Las presiones se controlan y se rectifican en </a:t>
            </a:r>
            <a:r>
              <a:rPr lang="es-ES_tradnl" sz="1600" b="1" i="1" u="sng" dirty="0">
                <a:latin typeface="Times New Roman" pitchFamily="18" charset="0"/>
              </a:rPr>
              <a:t>frio</a:t>
            </a:r>
          </a:p>
          <a:p>
            <a:pPr eaLnBrk="0" hangingPunct="0">
              <a:spcBef>
                <a:spcPct val="50000"/>
              </a:spcBef>
            </a:pPr>
            <a:r>
              <a:rPr lang="es-ES_tradnl" sz="1600" dirty="0">
                <a:latin typeface="Times New Roman" pitchFamily="18" charset="0"/>
              </a:rPr>
              <a:t>Se entiende por </a:t>
            </a:r>
            <a:r>
              <a:rPr lang="es-ES_tradnl" sz="1600" dirty="0" smtClean="0">
                <a:latin typeface="Times New Roman" pitchFamily="18" charset="0"/>
              </a:rPr>
              <a:t>neumáticos fríos:</a:t>
            </a:r>
            <a:endParaRPr lang="es-ES_tradnl" sz="1600" dirty="0"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s-ES_tradnl" sz="1600" dirty="0">
                <a:latin typeface="Times New Roman" pitchFamily="18" charset="0"/>
              </a:rPr>
              <a:t>* Cuando el </a:t>
            </a:r>
            <a:r>
              <a:rPr lang="es-ES_tradnl" sz="1600" dirty="0" smtClean="0">
                <a:latin typeface="Times New Roman" pitchFamily="18" charset="0"/>
              </a:rPr>
              <a:t>vehículo </a:t>
            </a:r>
            <a:r>
              <a:rPr lang="es-ES_tradnl" sz="1600" dirty="0">
                <a:latin typeface="Times New Roman" pitchFamily="18" charset="0"/>
              </a:rPr>
              <a:t>lleva </a:t>
            </a:r>
            <a:r>
              <a:rPr lang="es-ES_tradnl" sz="16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una hora parado como </a:t>
            </a:r>
            <a:r>
              <a:rPr lang="es-ES_tradnl" sz="1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mínimo.</a:t>
            </a:r>
            <a:endParaRPr lang="es-ES_tradnl" sz="1600" b="1" u="sng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s-ES_tradnl" sz="1600" dirty="0">
                <a:latin typeface="Times New Roman" pitchFamily="18" charset="0"/>
              </a:rPr>
              <a:t>* Si el </a:t>
            </a:r>
            <a:r>
              <a:rPr lang="es-ES_tradnl" sz="1600" dirty="0" smtClean="0">
                <a:latin typeface="Times New Roman" pitchFamily="18" charset="0"/>
              </a:rPr>
              <a:t>vehículo </a:t>
            </a:r>
            <a:r>
              <a:rPr lang="es-ES_tradnl" sz="1600" dirty="0">
                <a:latin typeface="Times New Roman" pitchFamily="18" charset="0"/>
              </a:rPr>
              <a:t>ha rodado </a:t>
            </a:r>
            <a:r>
              <a:rPr lang="es-ES_tradnl" sz="16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 o 3 km. A velocidad reducida.</a:t>
            </a:r>
            <a:endParaRPr lang="es-ES_tradnl" sz="900" dirty="0">
              <a:latin typeface="Times New Roman" pitchFamily="18" charset="0"/>
            </a:endParaRPr>
          </a:p>
        </p:txBody>
      </p:sp>
    </p:spTree>
  </p:cSld>
  <p:clrMapOvr>
    <a:masterClrMapping/>
  </p:clrMapOvr>
  <p:transition spd="slow" advClick="0" advTm="15000">
    <p:wheel spokes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5720" y="642918"/>
            <a:ext cx="8229600" cy="1143000"/>
          </a:xfrm>
        </p:spPr>
        <p:txBody>
          <a:bodyPr>
            <a:normAutofit/>
          </a:bodyPr>
          <a:lstStyle/>
          <a:p>
            <a:pPr algn="ctr" eaLnBrk="0" hangingPunct="0"/>
            <a:r>
              <a:rPr lang="es-ES_tradnl" sz="36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</a:rPr>
              <a:t>CONTROL DE PRESIONES EN CALIENTE</a:t>
            </a:r>
            <a:endParaRPr lang="es-ES_tradnl" sz="36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2133600" y="3486150"/>
          <a:ext cx="4495800" cy="3371850"/>
        </p:xfrm>
        <a:graphic>
          <a:graphicData uri="http://schemas.openxmlformats.org/presentationml/2006/ole">
            <p:oleObj spid="_x0000_s16386" name="Image" r:id="rId3" imgW="10165902" imgH="7624426" progId="">
              <p:embed/>
            </p:oleObj>
          </a:graphicData>
        </a:graphic>
      </p:graphicFrame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0" y="1828800"/>
            <a:ext cx="914400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1400" dirty="0">
                <a:latin typeface="Times New Roman" pitchFamily="18" charset="0"/>
              </a:rPr>
              <a:t>Cuando se rectifican las presiones con los </a:t>
            </a:r>
            <a:r>
              <a:rPr lang="es-ES_tradnl" sz="1400" dirty="0" smtClean="0">
                <a:latin typeface="Times New Roman" pitchFamily="18" charset="0"/>
              </a:rPr>
              <a:t>neumáticos </a:t>
            </a:r>
            <a:r>
              <a:rPr lang="es-ES_tradnl" sz="1400" dirty="0">
                <a:latin typeface="Times New Roman" pitchFamily="18" charset="0"/>
              </a:rPr>
              <a:t>calientes, es necesario tener las siguientes precauciones:</a:t>
            </a:r>
          </a:p>
          <a:p>
            <a:pPr algn="ctr" eaLnBrk="0" hangingPunct="0">
              <a:spcBef>
                <a:spcPct val="50000"/>
              </a:spcBef>
            </a:pPr>
            <a:r>
              <a:rPr lang="es-ES_tradnl" b="1" i="1" dirty="0">
                <a:latin typeface="Times New Roman" pitchFamily="18" charset="0"/>
              </a:rPr>
              <a:t>*</a:t>
            </a:r>
            <a:r>
              <a:rPr lang="es-ES_tradnl" b="1" i="1" u="sng" dirty="0">
                <a:latin typeface="Times New Roman" pitchFamily="18" charset="0"/>
              </a:rPr>
              <a:t> NO DESINFLAR JAMAS.</a:t>
            </a:r>
          </a:p>
          <a:p>
            <a:pPr algn="ctr" eaLnBrk="0" hangingPunct="0">
              <a:spcBef>
                <a:spcPct val="50000"/>
              </a:spcBef>
            </a:pPr>
            <a:r>
              <a:rPr lang="es-ES_tradnl" b="1" i="1" dirty="0">
                <a:latin typeface="Times New Roman" pitchFamily="18" charset="0"/>
              </a:rPr>
              <a:t>*</a:t>
            </a:r>
            <a:r>
              <a:rPr lang="es-ES_tradnl" b="1" i="1" u="sng" dirty="0">
                <a:latin typeface="Times New Roman" pitchFamily="18" charset="0"/>
              </a:rPr>
              <a:t> AUMENTAR LA PRESION RECOMENDADA EN 0,8 BARES.</a:t>
            </a:r>
          </a:p>
          <a:p>
            <a:pPr algn="ctr" eaLnBrk="0" hangingPunct="0">
              <a:spcBef>
                <a:spcPct val="50000"/>
              </a:spcBef>
            </a:pPr>
            <a:r>
              <a:rPr lang="es-ES_tradnl" b="1" i="1" dirty="0">
                <a:latin typeface="Times New Roman" pitchFamily="18" charset="0"/>
              </a:rPr>
              <a:t>*</a:t>
            </a:r>
            <a:r>
              <a:rPr lang="es-ES_tradnl" b="1" i="1" u="sng" dirty="0">
                <a:latin typeface="Times New Roman" pitchFamily="18" charset="0"/>
              </a:rPr>
              <a:t> RESPETAR DIFERENCIA DE PRESIONES ENTRE EJES.</a:t>
            </a:r>
            <a:endParaRPr lang="es-ES_tradnl" sz="1400" dirty="0">
              <a:latin typeface="Times New Roman" pitchFamily="18" charset="0"/>
            </a:endParaRPr>
          </a:p>
        </p:txBody>
      </p:sp>
    </p:spTree>
  </p:cSld>
  <p:clrMapOvr>
    <a:masterClrMapping/>
  </p:clrMapOvr>
  <p:transition spd="slow" advClick="0" advTm="10000">
    <p:strips dir="r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pPr algn="ctr" eaLnBrk="0" hangingPunct="0"/>
            <a:r>
              <a:rPr lang="es-ES_tradnl" sz="36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</a:rPr>
              <a:t>CONFORT</a:t>
            </a:r>
            <a:endParaRPr lang="es-ES_tradnl" sz="36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0" y="2473325"/>
            <a:ext cx="91440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dirty="0">
                <a:latin typeface="Times New Roman" pitchFamily="18" charset="0"/>
              </a:rPr>
              <a:t>El neumático participa en la suspensión.</a:t>
            </a:r>
          </a:p>
          <a:p>
            <a:pPr algn="ctr" eaLnBrk="0" hangingPunct="0">
              <a:spcBef>
                <a:spcPct val="50000"/>
              </a:spcBef>
            </a:pPr>
            <a:r>
              <a:rPr lang="es-ES_tradnl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* Sobre-inflado, </a:t>
            </a:r>
            <a:r>
              <a:rPr lang="es-ES_tradnl" sz="2400" dirty="0">
                <a:latin typeface="Times New Roman" pitchFamily="18" charset="0"/>
              </a:rPr>
              <a:t>carece de flexibilidad.</a:t>
            </a:r>
          </a:p>
          <a:p>
            <a:pPr algn="ctr" eaLnBrk="0" hangingPunct="0">
              <a:spcBef>
                <a:spcPct val="50000"/>
              </a:spcBef>
            </a:pPr>
            <a:r>
              <a:rPr lang="es-ES_tradnl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* Bajo-inflado, </a:t>
            </a:r>
            <a:r>
              <a:rPr lang="es-ES_tradnl" sz="2400" dirty="0">
                <a:latin typeface="Times New Roman" pitchFamily="18" charset="0"/>
              </a:rPr>
              <a:t>flexiona demasiado.</a:t>
            </a:r>
          </a:p>
          <a:p>
            <a:pPr algn="ctr" eaLnBrk="0" hangingPunct="0">
              <a:spcBef>
                <a:spcPct val="50000"/>
              </a:spcBef>
            </a:pPr>
            <a:r>
              <a:rPr lang="es-ES_tradnl" sz="2400" dirty="0">
                <a:latin typeface="Times New Roman" pitchFamily="18" charset="0"/>
              </a:rPr>
              <a:t>El fabricante, cuando determina una presión de inflado, tiene en cuenta estos elementos para conseguir el máximo de confort en un vehículo.</a:t>
            </a:r>
          </a:p>
          <a:p>
            <a:pPr eaLnBrk="0" hangingPunct="0">
              <a:spcBef>
                <a:spcPct val="50000"/>
              </a:spcBef>
            </a:pPr>
            <a:endParaRPr lang="es-ES_tradnl" sz="2400" dirty="0">
              <a:latin typeface="Times New Roman" pitchFamily="18" charset="0"/>
            </a:endParaRPr>
          </a:p>
        </p:txBody>
      </p:sp>
    </p:spTree>
  </p:cSld>
  <p:clrMapOvr>
    <a:masterClrMapping/>
  </p:clrMapOvr>
  <p:transition spd="slow" advClick="0" advTm="10000">
    <p:strips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571480"/>
            <a:ext cx="8229600" cy="1143000"/>
          </a:xfrm>
        </p:spPr>
        <p:txBody>
          <a:bodyPr>
            <a:normAutofit/>
          </a:bodyPr>
          <a:lstStyle/>
          <a:p>
            <a:pPr algn="ctr" eaLnBrk="0" hangingPunct="0"/>
            <a:r>
              <a:rPr lang="es-ES_tradnl" sz="36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</a:rPr>
              <a:t>EXCESO DE CONVERGENCIA O</a:t>
            </a:r>
            <a:br>
              <a:rPr lang="es-ES_tradnl" sz="36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</a:rPr>
            </a:br>
            <a:r>
              <a:rPr lang="es-ES_tradnl" sz="36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</a:rPr>
              <a:t>INSUFICIENTE DIVERGENCIA</a:t>
            </a:r>
            <a:endParaRPr lang="es-ES_tradnl" sz="36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785786" y="1857364"/>
          <a:ext cx="7620000" cy="3676650"/>
        </p:xfrm>
        <a:graphic>
          <a:graphicData uri="http://schemas.openxmlformats.org/presentationml/2006/ole">
            <p:oleObj spid="_x0000_s17410" name="Image" r:id="rId3" imgW="10165902" imgH="4905048" progId="">
              <p:embed/>
            </p:oleObj>
          </a:graphicData>
        </a:graphic>
      </p:graphicFrame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066800" y="5851525"/>
            <a:ext cx="7010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2000" b="1" dirty="0">
                <a:latin typeface="Times New Roman" pitchFamily="18" charset="0"/>
              </a:rPr>
              <a:t>LAS REBABAS SE NOTAN AL PASAR LA MANO HACIA EL EXTERIOR DEL VEHICULO</a:t>
            </a:r>
          </a:p>
        </p:txBody>
      </p:sp>
    </p:spTree>
  </p:cSld>
  <p:clrMapOvr>
    <a:masterClrMapping/>
  </p:clrMapOvr>
  <p:transition spd="slow" advClick="0" advTm="15000"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endParaRPr lang="es-ES_tradnl" dirty="0" smtClean="0">
              <a:solidFill>
                <a:schemeClr val="bg1"/>
              </a:solidFill>
            </a:endParaRP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2928926" y="857232"/>
          <a:ext cx="3551237" cy="3795713"/>
        </p:xfrm>
        <a:graphic>
          <a:graphicData uri="http://schemas.openxmlformats.org/presentationml/2006/ole">
            <p:oleObj spid="_x0000_s18434" name="Image" r:id="rId3" imgW="7382986" imgH="7891281" progId="">
              <p:embed/>
            </p:oleObj>
          </a:graphicData>
        </a:graphic>
      </p:graphicFrame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0" y="4786322"/>
            <a:ext cx="91440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b="1" dirty="0">
                <a:latin typeface="Times New Roman" pitchFamily="18" charset="0"/>
              </a:rPr>
              <a:t>EL CONDUCTOR DEBE GIRAR LIGERAMENTE HACIA LA </a:t>
            </a:r>
            <a:r>
              <a:rPr lang="es-ES_tradnl" sz="2000" b="1" i="1" dirty="0">
                <a:solidFill>
                  <a:srgbClr val="FF0000"/>
                </a:solidFill>
                <a:latin typeface="Times New Roman" pitchFamily="18" charset="0"/>
              </a:rPr>
              <a:t>IZQUIERDA</a:t>
            </a:r>
            <a:r>
              <a:rPr lang="es-ES_tradnl" b="1" dirty="0">
                <a:latin typeface="Times New Roman" pitchFamily="18" charset="0"/>
              </a:rPr>
              <a:t> PARA MANTENER EN LINEA EL VEHICULO, CON LO CUAL SERA LA CUBIERTA </a:t>
            </a:r>
            <a:r>
              <a:rPr lang="es-ES_tradnl" sz="2000" b="1" i="1" dirty="0">
                <a:solidFill>
                  <a:srgbClr val="FF0000"/>
                </a:solidFill>
                <a:latin typeface="Times New Roman" pitchFamily="18" charset="0"/>
              </a:rPr>
              <a:t>DERECHA </a:t>
            </a:r>
            <a:r>
              <a:rPr lang="es-ES_tradnl" b="1" dirty="0">
                <a:latin typeface="Times New Roman" pitchFamily="18" charset="0"/>
              </a:rPr>
              <a:t>LA QUE ACUSE MAS EL DESGASTE.</a:t>
            </a:r>
          </a:p>
          <a:p>
            <a:pPr algn="ctr" eaLnBrk="0" hangingPunct="0">
              <a:spcBef>
                <a:spcPct val="50000"/>
              </a:spcBef>
            </a:pPr>
            <a:r>
              <a:rPr lang="es-ES_tradnl" b="1" dirty="0">
                <a:solidFill>
                  <a:schemeClr val="accent2"/>
                </a:solidFill>
                <a:latin typeface="Times New Roman" pitchFamily="18" charset="0"/>
              </a:rPr>
              <a:t>ESTO SE DEBE AL BOMBEO DE LA CARRETERA QUE ARRASTRA EL VEHICULO HACIA EL ARCEN DERECHO</a:t>
            </a:r>
            <a:endParaRPr lang="es-ES_tradnl" b="1" dirty="0">
              <a:latin typeface="Times New Roman" pitchFamily="18" charset="0"/>
            </a:endParaRPr>
          </a:p>
        </p:txBody>
      </p:sp>
    </p:spTree>
  </p:cSld>
  <p:clrMapOvr>
    <a:masterClrMapping/>
  </p:clrMapOvr>
  <p:transition spd="slow" advClick="0" advTm="15000">
    <p:zo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7158" y="642918"/>
            <a:ext cx="8229600" cy="1143000"/>
          </a:xfrm>
        </p:spPr>
        <p:txBody>
          <a:bodyPr>
            <a:normAutofit/>
          </a:bodyPr>
          <a:lstStyle/>
          <a:p>
            <a:pPr algn="ctr" eaLnBrk="0" hangingPunct="0"/>
            <a:r>
              <a:rPr lang="es-ES_tradnl" sz="36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</a:rPr>
              <a:t>EXCESO DE DIVERGENCIA O</a:t>
            </a:r>
            <a:br>
              <a:rPr lang="es-ES_tradnl" sz="36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</a:rPr>
            </a:br>
            <a:r>
              <a:rPr lang="es-ES_tradnl" sz="36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</a:rPr>
              <a:t>INSUFICIENTE CONVERGENCIA</a:t>
            </a:r>
            <a:endParaRPr lang="es-ES_tradnl" sz="36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714348" y="1857364"/>
          <a:ext cx="7620000" cy="3810000"/>
        </p:xfrm>
        <a:graphic>
          <a:graphicData uri="http://schemas.openxmlformats.org/presentationml/2006/ole">
            <p:oleObj spid="_x0000_s19458" name="Image" r:id="rId3" imgW="10165902" imgH="5082951" progId="">
              <p:embed/>
            </p:oleObj>
          </a:graphicData>
        </a:graphic>
      </p:graphicFrame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000100" y="6000768"/>
            <a:ext cx="7010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2000" b="1" dirty="0">
                <a:latin typeface="Times New Roman" pitchFamily="18" charset="0"/>
              </a:rPr>
              <a:t>LAS REBABAS SE NOTAN AL PASAR LA MANO HACIA EL INTERIOR DEL VEHICULO</a:t>
            </a:r>
          </a:p>
        </p:txBody>
      </p:sp>
    </p:spTree>
  </p:cSld>
  <p:clrMapOvr>
    <a:masterClrMapping/>
  </p:clrMapOvr>
  <p:transition spd="slow" advClick="0" advTm="15000">
    <p:split orient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_tradnl" dirty="0" smtClean="0"/>
              <a:t/>
            </a:r>
            <a:br>
              <a:rPr lang="es-ES_tradnl" dirty="0" smtClean="0"/>
            </a:br>
            <a:endParaRPr lang="es-ES_tradnl" dirty="0" smtClean="0"/>
          </a:p>
        </p:txBody>
      </p:sp>
      <p:sp>
        <p:nvSpPr>
          <p:cNvPr id="4100" name="Text Box 3"/>
          <p:cNvSpPr txBox="1">
            <a:spLocks noChangeArrowheads="1"/>
          </p:cNvSpPr>
          <p:nvPr/>
        </p:nvSpPr>
        <p:spPr bwMode="auto">
          <a:xfrm>
            <a:off x="0" y="5000636"/>
            <a:ext cx="91440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b="1" dirty="0">
                <a:latin typeface="Times New Roman" pitchFamily="18" charset="0"/>
              </a:rPr>
              <a:t>EL CONDUCTOR DEBE GIRAR LIGERAMENTE HACIA LA </a:t>
            </a:r>
            <a:r>
              <a:rPr lang="es-ES_tradnl" sz="2000" b="1" i="1" dirty="0">
                <a:solidFill>
                  <a:srgbClr val="FF0000"/>
                </a:solidFill>
                <a:latin typeface="Times New Roman" pitchFamily="18" charset="0"/>
              </a:rPr>
              <a:t>IZQUIERDA</a:t>
            </a:r>
            <a:r>
              <a:rPr lang="es-ES_tradnl" b="1" dirty="0">
                <a:latin typeface="Times New Roman" pitchFamily="18" charset="0"/>
              </a:rPr>
              <a:t> PARA MANTENER EN LINEA EL VEHICULO, CON LO CUAL SERA LA CUBIERTA </a:t>
            </a:r>
            <a:r>
              <a:rPr lang="es-ES_tradnl" sz="2000" b="1" i="1" dirty="0">
                <a:solidFill>
                  <a:srgbClr val="FF0000"/>
                </a:solidFill>
                <a:latin typeface="Times New Roman" pitchFamily="18" charset="0"/>
              </a:rPr>
              <a:t>IZQUIERDA </a:t>
            </a:r>
            <a:r>
              <a:rPr lang="es-ES_tradnl" b="1" dirty="0">
                <a:latin typeface="Times New Roman" pitchFamily="18" charset="0"/>
              </a:rPr>
              <a:t>LA QUE ACUSE MAS EL DESGASTE.</a:t>
            </a:r>
          </a:p>
          <a:p>
            <a:pPr algn="ctr" eaLnBrk="0" hangingPunct="0">
              <a:spcBef>
                <a:spcPct val="50000"/>
              </a:spcBef>
            </a:pPr>
            <a:r>
              <a:rPr lang="es-ES_tradnl" b="1" dirty="0">
                <a:solidFill>
                  <a:schemeClr val="accent2"/>
                </a:solidFill>
                <a:latin typeface="Times New Roman" pitchFamily="18" charset="0"/>
              </a:rPr>
              <a:t>ESTO SE DEBE AL BOMBEO DE LA CARRETERA QUE ARRASTRA EL VEHICULO HACIA EL ARCEN DERECHO</a:t>
            </a:r>
            <a:endParaRPr lang="es-ES_tradnl" b="1" dirty="0">
              <a:latin typeface="Times New Roman" pitchFamily="18" charset="0"/>
            </a:endParaRP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2714612" y="785794"/>
          <a:ext cx="4140200" cy="4191000"/>
        </p:xfrm>
        <a:graphic>
          <a:graphicData uri="http://schemas.openxmlformats.org/presentationml/2006/ole">
            <p:oleObj spid="_x0000_s20482" name="Image" r:id="rId3" imgW="10356513" imgH="10483586" progId="">
              <p:embed/>
            </p:oleObj>
          </a:graphicData>
        </a:graphic>
      </p:graphicFrame>
    </p:spTree>
  </p:cSld>
  <p:clrMapOvr>
    <a:masterClrMapping/>
  </p:clrMapOvr>
  <p:transition spd="slow" advClick="0" advTm="15000">
    <p:pull dir="r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r>
              <a:rPr lang="es-ES_tradnl" dirty="0" smtClean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6147" name="Picture 3" descr="cal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71546"/>
            <a:ext cx="3857652" cy="2222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 descr="calor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1000108"/>
            <a:ext cx="3200392" cy="2074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 descr="carcasa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528441"/>
            <a:ext cx="3690966" cy="3329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 descr="carcasa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3203480"/>
            <a:ext cx="3543296" cy="3349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4000"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endParaRPr lang="es-ES_tradnl" dirty="0" smtClean="0">
              <a:solidFill>
                <a:schemeClr val="bg1"/>
              </a:solidFill>
            </a:endParaRPr>
          </a:p>
        </p:txBody>
      </p:sp>
      <p:pic>
        <p:nvPicPr>
          <p:cNvPr id="7171" name="Picture 3" descr="ar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000108"/>
            <a:ext cx="6781800" cy="526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38200" y="6216650"/>
            <a:ext cx="8305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</a:rPr>
              <a:t>Desgaste en forma de diente de sierra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med" advClick="0" advTm="400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endParaRPr lang="es-ES_tradnl" dirty="0" smtClean="0">
              <a:solidFill>
                <a:schemeClr val="bg1"/>
              </a:solidFill>
            </a:endParaRPr>
          </a:p>
        </p:txBody>
      </p:sp>
      <p:pic>
        <p:nvPicPr>
          <p:cNvPr id="8195" name="Picture 3" descr="ar0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1142984"/>
            <a:ext cx="4714876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 descr="ar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67776"/>
            <a:ext cx="4143372" cy="3205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 descr="ar03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214818"/>
            <a:ext cx="8991600" cy="183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2362200" y="6096000"/>
            <a:ext cx="419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dirty="0">
                <a:latin typeface="Times New Roman" pitchFamily="18" charset="0"/>
              </a:rPr>
              <a:t>Desgaste liso muy localizado</a:t>
            </a:r>
          </a:p>
        </p:txBody>
      </p:sp>
    </p:spTree>
  </p:cSld>
  <p:clrMapOvr>
    <a:masterClrMapping/>
  </p:clrMapOvr>
  <p:transition spd="med" advClick="0" advTm="400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endParaRPr lang="es-ES_tradnl" dirty="0" smtClean="0">
              <a:solidFill>
                <a:schemeClr val="bg1"/>
              </a:solidFill>
            </a:endParaRPr>
          </a:p>
        </p:txBody>
      </p:sp>
      <p:pic>
        <p:nvPicPr>
          <p:cNvPr id="9219" name="Picture 3" descr="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500570"/>
            <a:ext cx="2776566" cy="21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 descr="0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142984"/>
            <a:ext cx="2508250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 descr="08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200" y="1214422"/>
            <a:ext cx="2971800" cy="243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 descr="0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00690" y="3872694"/>
            <a:ext cx="3443310" cy="2985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7" descr="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43240" y="1214422"/>
            <a:ext cx="2752716" cy="2468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4000">
    <p:pull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endParaRPr lang="es-ES_tradnl" dirty="0" smtClean="0">
              <a:solidFill>
                <a:schemeClr val="bg1"/>
              </a:solidFill>
            </a:endParaRPr>
          </a:p>
        </p:txBody>
      </p:sp>
      <p:pic>
        <p:nvPicPr>
          <p:cNvPr id="10243" name="Picture 3" descr="cima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85860"/>
            <a:ext cx="4071966" cy="262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 descr="cima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857232"/>
            <a:ext cx="4214810" cy="2666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 descr="ds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4286256"/>
            <a:ext cx="4572000" cy="237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6" descr="0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3714752"/>
            <a:ext cx="3786182" cy="2939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4000">
    <p:strips dir="l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endParaRPr lang="es-ES_tradnl" dirty="0" smtClean="0">
              <a:solidFill>
                <a:schemeClr val="bg1"/>
              </a:solidFill>
            </a:endParaRPr>
          </a:p>
        </p:txBody>
      </p:sp>
      <p:pic>
        <p:nvPicPr>
          <p:cNvPr id="11267" name="Picture 3" descr="carcasa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928670"/>
            <a:ext cx="3224239" cy="3047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 descr="engan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857232"/>
            <a:ext cx="4733925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 descr="engan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143380"/>
            <a:ext cx="4573949" cy="2714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 descr="impacto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57800" y="3557587"/>
            <a:ext cx="3886200" cy="330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4000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endParaRPr lang="es-ES_tradnl" dirty="0" smtClean="0">
              <a:solidFill>
                <a:schemeClr val="bg1"/>
              </a:solidFill>
            </a:endParaRPr>
          </a:p>
        </p:txBody>
      </p:sp>
      <p:pic>
        <p:nvPicPr>
          <p:cNvPr id="12291" name="Picture 3" descr="impacto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785794"/>
            <a:ext cx="3516456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 descr="impacto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928670"/>
            <a:ext cx="3499868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 descr="impacto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40" y="4021137"/>
            <a:ext cx="3429000" cy="283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6000">
    <p:pull dir="ru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Documents and Settings\Alumno\Escritorio\Nueva carpeta\Copia (6) de Dibujo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0"/>
            <a:ext cx="9358346" cy="6857999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newsflash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_tradnl" dirty="0" smtClean="0">
                <a:solidFill>
                  <a:schemeClr val="bg1"/>
                </a:solidFill>
              </a:rPr>
              <a:t>VISTA EN UN CAMBIO DE NEUMATICOS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8"/>
            <a:ext cx="9144000" cy="665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8000">
    <p:dissolv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endParaRPr lang="es-ES_tradnl" dirty="0" smtClean="0">
              <a:solidFill>
                <a:schemeClr val="bg1"/>
              </a:solidFill>
            </a:endParaRPr>
          </a:p>
        </p:txBody>
      </p:sp>
      <p:sp>
        <p:nvSpPr>
          <p:cNvPr id="7171" name="Oval 3"/>
          <p:cNvSpPr>
            <a:spLocks noChangeArrowheads="1"/>
          </p:cNvSpPr>
          <p:nvPr/>
        </p:nvSpPr>
        <p:spPr bwMode="auto">
          <a:xfrm>
            <a:off x="928662" y="785794"/>
            <a:ext cx="6781800" cy="1143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_tradnl" sz="2400" b="1" i="1" dirty="0">
                <a:latin typeface="Times New Roman" pitchFamily="18" charset="0"/>
              </a:rPr>
              <a:t>La diferencia permitida es del 2% del</a:t>
            </a:r>
          </a:p>
          <a:p>
            <a:pPr algn="ctr" eaLnBrk="0" hangingPunct="0"/>
            <a:r>
              <a:rPr lang="es-ES_tradnl" sz="2400" b="1" i="1" dirty="0" smtClean="0">
                <a:latin typeface="Times New Roman" pitchFamily="18" charset="0"/>
              </a:rPr>
              <a:t>diámetro </a:t>
            </a:r>
            <a:r>
              <a:rPr lang="es-ES_tradnl" sz="2400" b="1" i="1" dirty="0">
                <a:latin typeface="Times New Roman" pitchFamily="18" charset="0"/>
              </a:rPr>
              <a:t>total</a:t>
            </a:r>
          </a:p>
        </p:txBody>
      </p:sp>
      <p:sp>
        <p:nvSpPr>
          <p:cNvPr id="7172" name="Oval 4"/>
          <p:cNvSpPr>
            <a:spLocks noChangeArrowheads="1"/>
          </p:cNvSpPr>
          <p:nvPr/>
        </p:nvSpPr>
        <p:spPr bwMode="auto">
          <a:xfrm>
            <a:off x="1000100" y="2000240"/>
            <a:ext cx="6781800" cy="1143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_tradnl" sz="2400" b="1" i="1" dirty="0">
                <a:latin typeface="Times New Roman" pitchFamily="18" charset="0"/>
              </a:rPr>
              <a:t>Cuando en una cubierta no aparece la</a:t>
            </a:r>
          </a:p>
          <a:p>
            <a:pPr algn="ctr" eaLnBrk="0" hangingPunct="0"/>
            <a:r>
              <a:rPr lang="es-ES_tradnl" sz="2400" b="1" i="1" dirty="0">
                <a:latin typeface="Times New Roman" pitchFamily="18" charset="0"/>
              </a:rPr>
              <a:t>serie, pertenece a la serie 80</a:t>
            </a:r>
          </a:p>
        </p:txBody>
      </p:sp>
      <p:sp>
        <p:nvSpPr>
          <p:cNvPr id="7173" name="Oval 5"/>
          <p:cNvSpPr>
            <a:spLocks noChangeArrowheads="1"/>
          </p:cNvSpPr>
          <p:nvPr/>
        </p:nvSpPr>
        <p:spPr bwMode="auto">
          <a:xfrm>
            <a:off x="1214414" y="4429132"/>
            <a:ext cx="6781800" cy="1143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_tradnl" sz="2400" b="1" i="1" dirty="0">
                <a:latin typeface="Times New Roman" pitchFamily="18" charset="0"/>
              </a:rPr>
              <a:t>La serie es la altura del </a:t>
            </a:r>
            <a:r>
              <a:rPr lang="es-ES_tradnl" sz="2400" b="1" i="1" dirty="0" smtClean="0">
                <a:latin typeface="Times New Roman" pitchFamily="18" charset="0"/>
              </a:rPr>
              <a:t>neumático </a:t>
            </a:r>
            <a:r>
              <a:rPr lang="es-ES_tradnl" sz="2400" b="1" i="1" dirty="0">
                <a:latin typeface="Times New Roman" pitchFamily="18" charset="0"/>
              </a:rPr>
              <a:t>dividida</a:t>
            </a:r>
          </a:p>
          <a:p>
            <a:pPr algn="ctr" eaLnBrk="0" hangingPunct="0"/>
            <a:r>
              <a:rPr lang="es-ES_tradnl" sz="2400" b="1" i="1" dirty="0">
                <a:latin typeface="Times New Roman" pitchFamily="18" charset="0"/>
              </a:rPr>
              <a:t>por la anchura</a:t>
            </a:r>
          </a:p>
        </p:txBody>
      </p:sp>
      <p:sp>
        <p:nvSpPr>
          <p:cNvPr id="7174" name="Oval 6"/>
          <p:cNvSpPr>
            <a:spLocks noChangeArrowheads="1"/>
          </p:cNvSpPr>
          <p:nvPr/>
        </p:nvSpPr>
        <p:spPr bwMode="auto">
          <a:xfrm>
            <a:off x="1071538" y="5715000"/>
            <a:ext cx="6781800" cy="1143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_tradnl" sz="2400" b="1" i="1" dirty="0">
                <a:latin typeface="Times New Roman" pitchFamily="18" charset="0"/>
              </a:rPr>
              <a:t>Una pulgada son 25,4 mm</a:t>
            </a:r>
          </a:p>
        </p:txBody>
      </p:sp>
      <p:sp>
        <p:nvSpPr>
          <p:cNvPr id="7175" name="Oval 7"/>
          <p:cNvSpPr>
            <a:spLocks noChangeArrowheads="1"/>
          </p:cNvSpPr>
          <p:nvPr/>
        </p:nvSpPr>
        <p:spPr bwMode="auto">
          <a:xfrm>
            <a:off x="1071538" y="3214686"/>
            <a:ext cx="6781800" cy="1143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_tradnl" sz="2400" b="1" i="1" dirty="0">
                <a:latin typeface="Times New Roman" pitchFamily="18" charset="0"/>
              </a:rPr>
              <a:t>El </a:t>
            </a:r>
            <a:r>
              <a:rPr lang="es-ES_tradnl" sz="2400" b="1" i="1" dirty="0" smtClean="0">
                <a:latin typeface="Times New Roman" pitchFamily="18" charset="0"/>
              </a:rPr>
              <a:t>índice </a:t>
            </a:r>
            <a:r>
              <a:rPr lang="es-ES_tradnl" sz="2400" b="1" i="1" dirty="0">
                <a:latin typeface="Times New Roman" pitchFamily="18" charset="0"/>
              </a:rPr>
              <a:t>de carga debe de ser igual o</a:t>
            </a:r>
          </a:p>
          <a:p>
            <a:pPr algn="ctr" eaLnBrk="0" hangingPunct="0"/>
            <a:r>
              <a:rPr lang="es-ES_tradnl" sz="2400" b="1" i="1" dirty="0">
                <a:latin typeface="Times New Roman" pitchFamily="18" charset="0"/>
              </a:rPr>
              <a:t>mayor al original</a:t>
            </a:r>
          </a:p>
        </p:txBody>
      </p:sp>
    </p:spTree>
  </p:cSld>
  <p:clrMapOvr>
    <a:masterClrMapping/>
  </p:clrMapOvr>
  <p:transition spd="slow" advClick="0" advTm="15000">
    <p:zoom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endParaRPr lang="es-ES_tradnl" dirty="0" smtClean="0">
              <a:solidFill>
                <a:schemeClr val="bg1"/>
              </a:solidFill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0" y="1982788"/>
          <a:ext cx="9144000" cy="2892425"/>
        </p:xfrm>
        <a:graphic>
          <a:graphicData uri="http://schemas.openxmlformats.org/presentationml/2006/ole">
            <p:oleObj spid="_x0000_s21506" name="Image" r:id="rId3" imgW="10165902" imgH="3214966" progId="">
              <p:embed/>
            </p:oleObj>
          </a:graphicData>
        </a:graphic>
      </p:graphicFrame>
    </p:spTree>
  </p:cSld>
  <p:clrMapOvr>
    <a:masterClrMapping/>
  </p:clrMapOvr>
  <p:transition spd="slow" advClick="0" advTm="16000">
    <p:wheel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Oval 3"/>
          <p:cNvSpPr>
            <a:spLocks noChangeArrowheads="1"/>
          </p:cNvSpPr>
          <p:nvPr/>
        </p:nvSpPr>
        <p:spPr bwMode="auto">
          <a:xfrm>
            <a:off x="0" y="857232"/>
            <a:ext cx="3657600" cy="1447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2053" name="Oval 4"/>
          <p:cNvSpPr>
            <a:spLocks noChangeArrowheads="1"/>
          </p:cNvSpPr>
          <p:nvPr/>
        </p:nvSpPr>
        <p:spPr bwMode="auto">
          <a:xfrm>
            <a:off x="5214942" y="785794"/>
            <a:ext cx="3657600" cy="1447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2054" name="Text Box 5"/>
          <p:cNvSpPr txBox="1">
            <a:spLocks noChangeArrowheads="1"/>
          </p:cNvSpPr>
          <p:nvPr/>
        </p:nvSpPr>
        <p:spPr bwMode="auto">
          <a:xfrm>
            <a:off x="500034" y="128586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dirty="0">
                <a:latin typeface="Times New Roman" pitchFamily="18" charset="0"/>
              </a:rPr>
              <a:t>Serie  =</a:t>
            </a:r>
          </a:p>
        </p:txBody>
      </p:sp>
      <p:sp>
        <p:nvSpPr>
          <p:cNvPr id="2055" name="Text Box 6"/>
          <p:cNvSpPr txBox="1">
            <a:spLocks noChangeArrowheads="1"/>
          </p:cNvSpPr>
          <p:nvPr/>
        </p:nvSpPr>
        <p:spPr bwMode="auto">
          <a:xfrm>
            <a:off x="1714480" y="1142984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dirty="0">
                <a:latin typeface="Times New Roman" pitchFamily="18" charset="0"/>
              </a:rPr>
              <a:t>Altura*100</a:t>
            </a:r>
          </a:p>
        </p:txBody>
      </p:sp>
      <p:sp>
        <p:nvSpPr>
          <p:cNvPr id="2056" name="Text Box 7"/>
          <p:cNvSpPr txBox="1">
            <a:spLocks noChangeArrowheads="1"/>
          </p:cNvSpPr>
          <p:nvPr/>
        </p:nvSpPr>
        <p:spPr bwMode="auto">
          <a:xfrm>
            <a:off x="1928794" y="164305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dirty="0">
                <a:latin typeface="Times New Roman" pitchFamily="18" charset="0"/>
              </a:rPr>
              <a:t>anchura</a:t>
            </a:r>
          </a:p>
        </p:txBody>
      </p:sp>
      <p:sp>
        <p:nvSpPr>
          <p:cNvPr id="2057" name="Line 8"/>
          <p:cNvSpPr>
            <a:spLocks noChangeShapeType="1"/>
          </p:cNvSpPr>
          <p:nvPr/>
        </p:nvSpPr>
        <p:spPr bwMode="auto">
          <a:xfrm>
            <a:off x="1643042" y="1571612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graphicFrame>
        <p:nvGraphicFramePr>
          <p:cNvPr id="2050" name="Object 9"/>
          <p:cNvGraphicFramePr>
            <a:graphicFrameLocks noChangeAspect="1"/>
          </p:cNvGraphicFramePr>
          <p:nvPr/>
        </p:nvGraphicFramePr>
        <p:xfrm>
          <a:off x="3124200" y="2209800"/>
          <a:ext cx="2535238" cy="3429000"/>
        </p:xfrm>
        <a:graphic>
          <a:graphicData uri="http://schemas.openxmlformats.org/presentationml/2006/ole">
            <p:oleObj spid="_x0000_s22530" name="Image" r:id="rId3" imgW="10165902" imgH="13749382" progId="">
              <p:embed/>
            </p:oleObj>
          </a:graphicData>
        </a:graphic>
      </p:graphicFrame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4724400" y="22860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2059" name="Line 11"/>
          <p:cNvSpPr>
            <a:spLocks noChangeShapeType="1"/>
          </p:cNvSpPr>
          <p:nvPr/>
        </p:nvSpPr>
        <p:spPr bwMode="auto">
          <a:xfrm>
            <a:off x="4953000" y="30480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>
            <a:off x="3810000" y="54864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>
            <a:off x="5181600" y="51816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>
            <a:off x="4114800" y="65532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2063" name="Line 15"/>
          <p:cNvSpPr>
            <a:spLocks noChangeShapeType="1"/>
          </p:cNvSpPr>
          <p:nvPr/>
        </p:nvSpPr>
        <p:spPr bwMode="auto">
          <a:xfrm flipH="1">
            <a:off x="3810000" y="6553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2064" name="Line 16"/>
          <p:cNvSpPr>
            <a:spLocks noChangeShapeType="1"/>
          </p:cNvSpPr>
          <p:nvPr/>
        </p:nvSpPr>
        <p:spPr bwMode="auto">
          <a:xfrm>
            <a:off x="6096000" y="2514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2065" name="Line 17"/>
          <p:cNvSpPr>
            <a:spLocks noChangeShapeType="1"/>
          </p:cNvSpPr>
          <p:nvPr/>
        </p:nvSpPr>
        <p:spPr bwMode="auto">
          <a:xfrm flipV="1">
            <a:off x="6096000" y="2286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6096000" y="23622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dirty="0">
                <a:latin typeface="Times New Roman" pitchFamily="18" charset="0"/>
              </a:rPr>
              <a:t>altura</a:t>
            </a:r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3886200" y="61722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dirty="0">
                <a:latin typeface="Times New Roman" pitchFamily="18" charset="0"/>
              </a:rPr>
              <a:t>anchura</a:t>
            </a:r>
          </a:p>
        </p:txBody>
      </p:sp>
      <p:sp>
        <p:nvSpPr>
          <p:cNvPr id="2068" name="Text Box 20"/>
          <p:cNvSpPr txBox="1">
            <a:spLocks noChangeArrowheads="1"/>
          </p:cNvSpPr>
          <p:nvPr/>
        </p:nvSpPr>
        <p:spPr bwMode="auto">
          <a:xfrm>
            <a:off x="5357818" y="1214422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dirty="0">
                <a:latin typeface="Times New Roman" pitchFamily="18" charset="0"/>
              </a:rPr>
              <a:t>Altura =</a:t>
            </a:r>
          </a:p>
        </p:txBody>
      </p:sp>
      <p:sp>
        <p:nvSpPr>
          <p:cNvPr id="2069" name="Text Box 21"/>
          <p:cNvSpPr txBox="1">
            <a:spLocks noChangeArrowheads="1"/>
          </p:cNvSpPr>
          <p:nvPr/>
        </p:nvSpPr>
        <p:spPr bwMode="auto">
          <a:xfrm>
            <a:off x="6500826" y="1071546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dirty="0">
                <a:latin typeface="Times New Roman" pitchFamily="18" charset="0"/>
              </a:rPr>
              <a:t>Serie *</a:t>
            </a:r>
          </a:p>
        </p:txBody>
      </p:sp>
      <p:sp>
        <p:nvSpPr>
          <p:cNvPr id="2070" name="Text Box 22"/>
          <p:cNvSpPr txBox="1">
            <a:spLocks noChangeArrowheads="1"/>
          </p:cNvSpPr>
          <p:nvPr/>
        </p:nvSpPr>
        <p:spPr bwMode="auto">
          <a:xfrm>
            <a:off x="7429520" y="1071546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dirty="0">
                <a:latin typeface="Times New Roman" pitchFamily="18" charset="0"/>
              </a:rPr>
              <a:t>anchura</a:t>
            </a:r>
          </a:p>
        </p:txBody>
      </p:sp>
      <p:sp>
        <p:nvSpPr>
          <p:cNvPr id="2071" name="Line 23"/>
          <p:cNvSpPr>
            <a:spLocks noChangeShapeType="1"/>
          </p:cNvSpPr>
          <p:nvPr/>
        </p:nvSpPr>
        <p:spPr bwMode="auto">
          <a:xfrm>
            <a:off x="6500826" y="1428736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6929454" y="1500174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dirty="0">
                <a:latin typeface="Times New Roman" pitchFamily="18" charset="0"/>
              </a:rPr>
              <a:t>100</a:t>
            </a:r>
          </a:p>
        </p:txBody>
      </p:sp>
    </p:spTree>
  </p:cSld>
  <p:clrMapOvr>
    <a:masterClrMapping/>
  </p:clrMapOvr>
  <p:transition spd="slow" advClick="0" advTm="15000">
    <p:pull dir="rd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endParaRPr lang="es-ES_tradnl" dirty="0" smtClean="0">
              <a:solidFill>
                <a:schemeClr val="bg1"/>
              </a:solidFill>
            </a:endParaRPr>
          </a:p>
        </p:txBody>
      </p:sp>
      <p:sp>
        <p:nvSpPr>
          <p:cNvPr id="8197" name="Oval 5"/>
          <p:cNvSpPr>
            <a:spLocks noChangeArrowheads="1"/>
          </p:cNvSpPr>
          <p:nvPr/>
        </p:nvSpPr>
        <p:spPr bwMode="auto">
          <a:xfrm>
            <a:off x="762000" y="0"/>
            <a:ext cx="8001000" cy="1676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_tradnl" sz="2400" b="1" i="1" dirty="0">
                <a:latin typeface="Times New Roman" pitchFamily="18" charset="0"/>
              </a:rPr>
              <a:t>EJEMPLO DE EQUIVALENCIA DE</a:t>
            </a:r>
          </a:p>
          <a:p>
            <a:pPr algn="ctr" eaLnBrk="0" hangingPunct="0"/>
            <a:r>
              <a:rPr lang="es-ES_tradnl" sz="2400" b="1" i="1" dirty="0">
                <a:latin typeface="Times New Roman" pitchFamily="18" charset="0"/>
              </a:rPr>
              <a:t>NEUMATICOS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905000" y="2895600"/>
            <a:ext cx="556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b="1" dirty="0">
                <a:latin typeface="Times New Roman" pitchFamily="18" charset="0"/>
              </a:rPr>
              <a:t>185/65-13 CON INDICE DE CARGA 80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2743200" y="2286000"/>
            <a:ext cx="365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b="1" i="1" u="sng" dirty="0">
                <a:latin typeface="Times New Roman" pitchFamily="18" charset="0"/>
              </a:rPr>
              <a:t>NEUMATICO ORIGINAL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2743200" y="4419600"/>
            <a:ext cx="365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b="1" i="1" u="sng" dirty="0">
                <a:latin typeface="Times New Roman" pitchFamily="18" charset="0"/>
              </a:rPr>
              <a:t>NEUMATICO NUEVO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1752600" y="5181600"/>
            <a:ext cx="556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b="1" dirty="0">
                <a:latin typeface="Times New Roman" pitchFamily="18" charset="0"/>
              </a:rPr>
              <a:t>195/60-13 CON INDICE DE CARGA 83</a:t>
            </a:r>
          </a:p>
        </p:txBody>
      </p:sp>
    </p:spTree>
  </p:cSld>
  <p:clrMapOvr>
    <a:masterClrMapping/>
  </p:clrMapOvr>
  <p:transition spd="slow" advClick="0" advTm="8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autoUpdateAnimBg="0"/>
      <p:bldP spid="7175" grpId="0" autoUpdateAnimBg="0"/>
      <p:bldP spid="7176" grpId="0" autoUpdateAnimBg="0"/>
      <p:bldP spid="7177" grpId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endParaRPr lang="es-ES_tradnl" dirty="0" smtClean="0">
              <a:solidFill>
                <a:schemeClr val="bg1"/>
              </a:solidFill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6400800" y="4343400"/>
            <a:ext cx="2514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3077" name="Oval 4"/>
          <p:cNvSpPr>
            <a:spLocks noChangeArrowheads="1"/>
          </p:cNvSpPr>
          <p:nvPr/>
        </p:nvSpPr>
        <p:spPr bwMode="auto">
          <a:xfrm>
            <a:off x="762000" y="0"/>
            <a:ext cx="8001000" cy="1676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_tradnl" sz="2400" b="1" i="1" dirty="0">
                <a:latin typeface="Times New Roman" pitchFamily="18" charset="0"/>
              </a:rPr>
              <a:t>EJEMPLO DE EQUIVALENCIA DE</a:t>
            </a:r>
          </a:p>
          <a:p>
            <a:pPr algn="ctr" eaLnBrk="0" hangingPunct="0"/>
            <a:r>
              <a:rPr lang="es-ES_tradnl" sz="2400" b="1" i="1" dirty="0">
                <a:latin typeface="Times New Roman" pitchFamily="18" charset="0"/>
              </a:rPr>
              <a:t>NEUMATICOS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810000" y="25146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b="1" dirty="0">
                <a:latin typeface="Times New Roman" pitchFamily="18" charset="0"/>
              </a:rPr>
              <a:t>185/65-13 </a:t>
            </a:r>
          </a:p>
        </p:txBody>
      </p:sp>
      <p:sp>
        <p:nvSpPr>
          <p:cNvPr id="3079" name="Text Box 6"/>
          <p:cNvSpPr txBox="1">
            <a:spLocks noChangeArrowheads="1"/>
          </p:cNvSpPr>
          <p:nvPr/>
        </p:nvSpPr>
        <p:spPr bwMode="auto">
          <a:xfrm>
            <a:off x="1447800" y="1905000"/>
            <a:ext cx="662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b="1" i="1" u="sng" dirty="0">
                <a:latin typeface="Times New Roman" pitchFamily="18" charset="0"/>
              </a:rPr>
              <a:t>DIAMETRO DEL NEUMATICO ORIGINAL</a:t>
            </a:r>
          </a:p>
        </p:txBody>
      </p:sp>
      <p:graphicFrame>
        <p:nvGraphicFramePr>
          <p:cNvPr id="8199" name="Object 7"/>
          <p:cNvGraphicFramePr>
            <a:graphicFrameLocks noChangeAspect="1"/>
          </p:cNvGraphicFramePr>
          <p:nvPr/>
        </p:nvGraphicFramePr>
        <p:xfrm>
          <a:off x="0" y="3276600"/>
          <a:ext cx="2535238" cy="3505200"/>
        </p:xfrm>
        <a:graphic>
          <a:graphicData uri="http://schemas.openxmlformats.org/presentationml/2006/ole">
            <p:oleObj spid="_x0000_s23554" name="Image" r:id="rId4" imgW="10165902" imgH="13749382" progId="">
              <p:embed/>
            </p:oleObj>
          </a:graphicData>
        </a:graphic>
      </p:graphicFrame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1371600" y="33528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>
            <a:off x="1143000" y="67056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>
            <a:off x="1828800" y="4114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>
            <a:off x="1828800" y="6019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>
            <a:off x="2590800" y="3505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8205" name="Line 13"/>
          <p:cNvSpPr>
            <a:spLocks noChangeShapeType="1"/>
          </p:cNvSpPr>
          <p:nvPr/>
        </p:nvSpPr>
        <p:spPr bwMode="auto">
          <a:xfrm flipV="1">
            <a:off x="2590800" y="3352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8206" name="Line 14"/>
          <p:cNvSpPr>
            <a:spLocks noChangeShapeType="1"/>
          </p:cNvSpPr>
          <p:nvPr/>
        </p:nvSpPr>
        <p:spPr bwMode="auto">
          <a:xfrm flipV="1">
            <a:off x="2590800" y="4114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 flipV="1">
            <a:off x="2590800" y="6019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2895600" y="34290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b="1" dirty="0">
                <a:latin typeface="Times New Roman" pitchFamily="18" charset="0"/>
              </a:rPr>
              <a:t>Altura =</a:t>
            </a:r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4114800" y="3352800"/>
            <a:ext cx="198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000" b="1" dirty="0">
                <a:latin typeface="Times New Roman" pitchFamily="18" charset="0"/>
              </a:rPr>
              <a:t>65*185 </a:t>
            </a:r>
          </a:p>
        </p:txBody>
      </p:sp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2895600" y="47244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b="1" dirty="0" smtClean="0">
                <a:latin typeface="Times New Roman" pitchFamily="18" charset="0"/>
              </a:rPr>
              <a:t>Diámetro  </a:t>
            </a:r>
            <a:r>
              <a:rPr lang="es-ES_tradnl" sz="2400" b="1" dirty="0">
                <a:latin typeface="Times New Roman" pitchFamily="18" charset="0"/>
              </a:rPr>
              <a:t>=</a:t>
            </a:r>
          </a:p>
        </p:txBody>
      </p:sp>
      <p:sp>
        <p:nvSpPr>
          <p:cNvPr id="8211" name="Text Box 19"/>
          <p:cNvSpPr txBox="1">
            <a:spLocks noChangeArrowheads="1"/>
          </p:cNvSpPr>
          <p:nvPr/>
        </p:nvSpPr>
        <p:spPr bwMode="auto">
          <a:xfrm>
            <a:off x="4572000" y="4784725"/>
            <a:ext cx="198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000" b="1" dirty="0">
                <a:latin typeface="Times New Roman" pitchFamily="18" charset="0"/>
              </a:rPr>
              <a:t>13*25,4 = 330,2</a:t>
            </a:r>
          </a:p>
        </p:txBody>
      </p:sp>
      <p:sp>
        <p:nvSpPr>
          <p:cNvPr id="8212" name="Line 20"/>
          <p:cNvSpPr>
            <a:spLocks noChangeShapeType="1"/>
          </p:cNvSpPr>
          <p:nvPr/>
        </p:nvSpPr>
        <p:spPr bwMode="auto">
          <a:xfrm>
            <a:off x="4191000" y="3657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8213" name="Text Box 21"/>
          <p:cNvSpPr txBox="1">
            <a:spLocks noChangeArrowheads="1"/>
          </p:cNvSpPr>
          <p:nvPr/>
        </p:nvSpPr>
        <p:spPr bwMode="auto">
          <a:xfrm>
            <a:off x="4267200" y="36417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000" b="1" dirty="0">
                <a:latin typeface="Times New Roman" pitchFamily="18" charset="0"/>
              </a:rPr>
              <a:t>100 </a:t>
            </a:r>
          </a:p>
        </p:txBody>
      </p:sp>
      <p:sp>
        <p:nvSpPr>
          <p:cNvPr id="8214" name="Text Box 22"/>
          <p:cNvSpPr txBox="1">
            <a:spLocks noChangeArrowheads="1"/>
          </p:cNvSpPr>
          <p:nvPr/>
        </p:nvSpPr>
        <p:spPr bwMode="auto">
          <a:xfrm>
            <a:off x="4953000" y="34290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b="1" dirty="0">
                <a:latin typeface="Times New Roman" pitchFamily="18" charset="0"/>
              </a:rPr>
              <a:t> =</a:t>
            </a:r>
          </a:p>
        </p:txBody>
      </p:sp>
      <p:sp>
        <p:nvSpPr>
          <p:cNvPr id="8215" name="Text Box 23"/>
          <p:cNvSpPr txBox="1">
            <a:spLocks noChangeArrowheads="1"/>
          </p:cNvSpPr>
          <p:nvPr/>
        </p:nvSpPr>
        <p:spPr bwMode="auto">
          <a:xfrm>
            <a:off x="5334000" y="3429000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000" b="1" dirty="0">
                <a:latin typeface="Times New Roman" pitchFamily="18" charset="0"/>
              </a:rPr>
              <a:t>120,25</a:t>
            </a:r>
          </a:p>
        </p:txBody>
      </p:sp>
      <p:sp>
        <p:nvSpPr>
          <p:cNvPr id="8216" name="Line 24"/>
          <p:cNvSpPr>
            <a:spLocks noChangeShapeType="1"/>
          </p:cNvSpPr>
          <p:nvPr/>
        </p:nvSpPr>
        <p:spPr bwMode="auto">
          <a:xfrm>
            <a:off x="6400800" y="2971800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8217" name="Text Box 25"/>
          <p:cNvSpPr txBox="1">
            <a:spLocks noChangeArrowheads="1"/>
          </p:cNvSpPr>
          <p:nvPr/>
        </p:nvSpPr>
        <p:spPr bwMode="auto">
          <a:xfrm>
            <a:off x="6553200" y="4479925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000" b="1" dirty="0">
                <a:latin typeface="Times New Roman" pitchFamily="18" charset="0"/>
              </a:rPr>
              <a:t>570,7 mm</a:t>
            </a:r>
          </a:p>
        </p:txBody>
      </p:sp>
      <p:sp>
        <p:nvSpPr>
          <p:cNvPr id="8218" name="Line 26"/>
          <p:cNvSpPr>
            <a:spLocks noChangeShapeType="1"/>
          </p:cNvSpPr>
          <p:nvPr/>
        </p:nvSpPr>
        <p:spPr bwMode="auto">
          <a:xfrm>
            <a:off x="2590800" y="5638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8219" name="Line 27"/>
          <p:cNvSpPr>
            <a:spLocks noChangeShapeType="1"/>
          </p:cNvSpPr>
          <p:nvPr/>
        </p:nvSpPr>
        <p:spPr bwMode="auto">
          <a:xfrm>
            <a:off x="2590800" y="3733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8220" name="Text Box 28"/>
          <p:cNvSpPr txBox="1">
            <a:spLocks noChangeArrowheads="1"/>
          </p:cNvSpPr>
          <p:nvPr/>
        </p:nvSpPr>
        <p:spPr bwMode="auto">
          <a:xfrm>
            <a:off x="2895600" y="60960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b="1" dirty="0">
                <a:latin typeface="Times New Roman" pitchFamily="18" charset="0"/>
              </a:rPr>
              <a:t>Altura =</a:t>
            </a:r>
          </a:p>
        </p:txBody>
      </p:sp>
      <p:sp>
        <p:nvSpPr>
          <p:cNvPr id="8221" name="Text Box 29"/>
          <p:cNvSpPr txBox="1">
            <a:spLocks noChangeArrowheads="1"/>
          </p:cNvSpPr>
          <p:nvPr/>
        </p:nvSpPr>
        <p:spPr bwMode="auto">
          <a:xfrm>
            <a:off x="4114800" y="6019800"/>
            <a:ext cx="198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000" b="1" dirty="0">
                <a:latin typeface="Times New Roman" pitchFamily="18" charset="0"/>
              </a:rPr>
              <a:t>65*185 </a:t>
            </a:r>
          </a:p>
        </p:txBody>
      </p:sp>
      <p:sp>
        <p:nvSpPr>
          <p:cNvPr id="8222" name="Line 30"/>
          <p:cNvSpPr>
            <a:spLocks noChangeShapeType="1"/>
          </p:cNvSpPr>
          <p:nvPr/>
        </p:nvSpPr>
        <p:spPr bwMode="auto">
          <a:xfrm>
            <a:off x="4191000" y="6324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8223" name="Text Box 31"/>
          <p:cNvSpPr txBox="1">
            <a:spLocks noChangeArrowheads="1"/>
          </p:cNvSpPr>
          <p:nvPr/>
        </p:nvSpPr>
        <p:spPr bwMode="auto">
          <a:xfrm>
            <a:off x="4267200" y="63087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000" b="1" dirty="0">
                <a:latin typeface="Times New Roman" pitchFamily="18" charset="0"/>
              </a:rPr>
              <a:t>100 </a:t>
            </a:r>
          </a:p>
        </p:txBody>
      </p:sp>
      <p:sp>
        <p:nvSpPr>
          <p:cNvPr id="8224" name="Text Box 32"/>
          <p:cNvSpPr txBox="1">
            <a:spLocks noChangeArrowheads="1"/>
          </p:cNvSpPr>
          <p:nvPr/>
        </p:nvSpPr>
        <p:spPr bwMode="auto">
          <a:xfrm>
            <a:off x="4953000" y="60960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b="1" dirty="0">
                <a:latin typeface="Times New Roman" pitchFamily="18" charset="0"/>
              </a:rPr>
              <a:t> =</a:t>
            </a:r>
          </a:p>
        </p:txBody>
      </p:sp>
      <p:sp>
        <p:nvSpPr>
          <p:cNvPr id="8225" name="Text Box 33"/>
          <p:cNvSpPr txBox="1">
            <a:spLocks noChangeArrowheads="1"/>
          </p:cNvSpPr>
          <p:nvPr/>
        </p:nvSpPr>
        <p:spPr bwMode="auto">
          <a:xfrm>
            <a:off x="5334000" y="6096000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000" b="1" dirty="0">
                <a:latin typeface="Times New Roman" pitchFamily="18" charset="0"/>
              </a:rPr>
              <a:t>120,25</a:t>
            </a:r>
          </a:p>
        </p:txBody>
      </p:sp>
      <p:sp>
        <p:nvSpPr>
          <p:cNvPr id="8226" name="Text Box 34"/>
          <p:cNvSpPr txBox="1">
            <a:spLocks noChangeArrowheads="1"/>
          </p:cNvSpPr>
          <p:nvPr/>
        </p:nvSpPr>
        <p:spPr bwMode="auto">
          <a:xfrm>
            <a:off x="7696200" y="4572000"/>
            <a:ext cx="381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900" dirty="0">
                <a:latin typeface="Times New Roman" pitchFamily="18" charset="0"/>
              </a:rPr>
              <a:t>+</a:t>
            </a:r>
          </a:p>
        </p:txBody>
      </p:sp>
      <p:sp>
        <p:nvSpPr>
          <p:cNvPr id="8227" name="Text Box 35"/>
          <p:cNvSpPr txBox="1">
            <a:spLocks noChangeArrowheads="1"/>
          </p:cNvSpPr>
          <p:nvPr/>
        </p:nvSpPr>
        <p:spPr bwMode="auto">
          <a:xfrm>
            <a:off x="7696200" y="4648200"/>
            <a:ext cx="381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900" dirty="0">
                <a:latin typeface="Times New Roman" pitchFamily="18" charset="0"/>
              </a:rPr>
              <a:t>-</a:t>
            </a:r>
          </a:p>
        </p:txBody>
      </p:sp>
      <p:sp>
        <p:nvSpPr>
          <p:cNvPr id="8228" name="Text Box 36"/>
          <p:cNvSpPr txBox="1">
            <a:spLocks noChangeArrowheads="1"/>
          </p:cNvSpPr>
          <p:nvPr/>
        </p:nvSpPr>
        <p:spPr bwMode="auto">
          <a:xfrm>
            <a:off x="7772400" y="4479925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000" b="1" dirty="0">
                <a:latin typeface="Times New Roman" pitchFamily="18" charset="0"/>
              </a:rPr>
              <a:t>11,41 mm</a:t>
            </a:r>
          </a:p>
        </p:txBody>
      </p:sp>
    </p:spTree>
  </p:cSld>
  <p:clrMapOvr>
    <a:masterClrMapping/>
  </p:clrMapOvr>
  <p:transition spd="slow" advClick="0" advTm="23000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nimBg="1"/>
      <p:bldP spid="8197" grpId="0" autoUpdateAnimBg="0"/>
      <p:bldP spid="8200" grpId="0" animBg="1"/>
      <p:bldP spid="8201" grpId="0" animBg="1"/>
      <p:bldP spid="8202" grpId="0" animBg="1"/>
      <p:bldP spid="8203" grpId="0" animBg="1"/>
      <p:bldP spid="8204" grpId="0" animBg="1"/>
      <p:bldP spid="8205" grpId="0" animBg="1"/>
      <p:bldP spid="8206" grpId="0" animBg="1"/>
      <p:bldP spid="8207" grpId="0" animBg="1"/>
      <p:bldP spid="8208" grpId="0" autoUpdateAnimBg="0"/>
      <p:bldP spid="8209" grpId="0" autoUpdateAnimBg="0"/>
      <p:bldP spid="8210" grpId="0" autoUpdateAnimBg="0"/>
      <p:bldP spid="8211" grpId="0" autoUpdateAnimBg="0"/>
      <p:bldP spid="8212" grpId="0" animBg="1"/>
      <p:bldP spid="8213" grpId="0" autoUpdateAnimBg="0"/>
      <p:bldP spid="8214" grpId="0" autoUpdateAnimBg="0"/>
      <p:bldP spid="8215" grpId="0" autoUpdateAnimBg="0"/>
      <p:bldP spid="8216" grpId="0" animBg="1"/>
      <p:bldP spid="8217" grpId="0" autoUpdateAnimBg="0"/>
      <p:bldP spid="8218" grpId="0" animBg="1"/>
      <p:bldP spid="8219" grpId="0" animBg="1"/>
      <p:bldP spid="8220" grpId="0" autoUpdateAnimBg="0"/>
      <p:bldP spid="8221" grpId="0" autoUpdateAnimBg="0"/>
      <p:bldP spid="8222" grpId="0" animBg="1"/>
      <p:bldP spid="8223" grpId="0" autoUpdateAnimBg="0"/>
      <p:bldP spid="8224" grpId="0" autoUpdateAnimBg="0"/>
      <p:bldP spid="8225" grpId="0" autoUpdateAnimBg="0"/>
      <p:bldP spid="8226" grpId="0" autoUpdateAnimBg="0"/>
      <p:bldP spid="8227" grpId="0" autoUpdateAnimBg="0"/>
      <p:bldP spid="8228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_tradnl" dirty="0" smtClean="0">
                <a:solidFill>
                  <a:schemeClr val="bg1"/>
                </a:solidFill>
              </a:rPr>
              <a:t/>
            </a:r>
            <a:br>
              <a:rPr lang="es-ES_tradnl" dirty="0" smtClean="0">
                <a:solidFill>
                  <a:schemeClr val="bg1"/>
                </a:solidFill>
              </a:rPr>
            </a:br>
            <a:endParaRPr lang="es-ES_tradnl" dirty="0" smtClean="0">
              <a:solidFill>
                <a:schemeClr val="bg1"/>
              </a:solidFill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7696200" y="4343400"/>
            <a:ext cx="14478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4101" name="Oval 4"/>
          <p:cNvSpPr>
            <a:spLocks noChangeArrowheads="1"/>
          </p:cNvSpPr>
          <p:nvPr/>
        </p:nvSpPr>
        <p:spPr bwMode="auto">
          <a:xfrm>
            <a:off x="762000" y="0"/>
            <a:ext cx="8001000" cy="1676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_tradnl" sz="2400" b="1" i="1" dirty="0">
                <a:latin typeface="Times New Roman" pitchFamily="18" charset="0"/>
              </a:rPr>
              <a:t>EJEMPLO DE EQUIVALENCIA DE</a:t>
            </a:r>
          </a:p>
          <a:p>
            <a:pPr algn="ctr" eaLnBrk="0" hangingPunct="0"/>
            <a:r>
              <a:rPr lang="es-ES_tradnl" sz="2400" b="1" i="1" dirty="0">
                <a:latin typeface="Times New Roman" pitchFamily="18" charset="0"/>
              </a:rPr>
              <a:t>NEUMATICOS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3810000" y="25146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b="1" dirty="0">
                <a:latin typeface="Times New Roman" pitchFamily="18" charset="0"/>
              </a:rPr>
              <a:t>195/60-13 </a:t>
            </a:r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1676400" y="1905000"/>
            <a:ext cx="571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b="1" i="1" u="sng" dirty="0">
                <a:latin typeface="Times New Roman" pitchFamily="18" charset="0"/>
              </a:rPr>
              <a:t>DIAMETRO DEL NEUMATICO NUEVO</a:t>
            </a:r>
          </a:p>
        </p:txBody>
      </p:sp>
      <p:graphicFrame>
        <p:nvGraphicFramePr>
          <p:cNvPr id="11271" name="Object 7"/>
          <p:cNvGraphicFramePr>
            <a:graphicFrameLocks noChangeAspect="1"/>
          </p:cNvGraphicFramePr>
          <p:nvPr/>
        </p:nvGraphicFramePr>
        <p:xfrm>
          <a:off x="0" y="3276600"/>
          <a:ext cx="2535238" cy="3505200"/>
        </p:xfrm>
        <a:graphic>
          <a:graphicData uri="http://schemas.openxmlformats.org/presentationml/2006/ole">
            <p:oleObj spid="_x0000_s24578" name="Image" r:id="rId4" imgW="10165902" imgH="13749382" progId="">
              <p:embed/>
            </p:oleObj>
          </a:graphicData>
        </a:graphic>
      </p:graphicFrame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1371600" y="33528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>
            <a:off x="1143000" y="67056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>
            <a:off x="1828800" y="4114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>
            <a:off x="1828800" y="6019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>
            <a:off x="2590800" y="3505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 flipV="1">
            <a:off x="2590800" y="3352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 flipV="1">
            <a:off x="2590800" y="4114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 flipV="1">
            <a:off x="2590800" y="6019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2895600" y="34290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b="1" dirty="0">
                <a:latin typeface="Times New Roman" pitchFamily="18" charset="0"/>
              </a:rPr>
              <a:t>Altura =</a:t>
            </a:r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4114800" y="3352800"/>
            <a:ext cx="198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000" b="1" dirty="0">
                <a:latin typeface="Times New Roman" pitchFamily="18" charset="0"/>
              </a:rPr>
              <a:t>60*195 </a:t>
            </a:r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2895600" y="47244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b="1" dirty="0" smtClean="0">
                <a:latin typeface="Times New Roman" pitchFamily="18" charset="0"/>
              </a:rPr>
              <a:t>Diámetro  </a:t>
            </a:r>
            <a:r>
              <a:rPr lang="es-ES_tradnl" sz="2400" b="1" dirty="0">
                <a:latin typeface="Times New Roman" pitchFamily="18" charset="0"/>
              </a:rPr>
              <a:t>=</a:t>
            </a:r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4572000" y="4784725"/>
            <a:ext cx="198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000" b="1" dirty="0">
                <a:latin typeface="Times New Roman" pitchFamily="18" charset="0"/>
              </a:rPr>
              <a:t>13*25,4 = 330,2</a:t>
            </a:r>
          </a:p>
        </p:txBody>
      </p:sp>
      <p:sp>
        <p:nvSpPr>
          <p:cNvPr id="11284" name="Line 20"/>
          <p:cNvSpPr>
            <a:spLocks noChangeShapeType="1"/>
          </p:cNvSpPr>
          <p:nvPr/>
        </p:nvSpPr>
        <p:spPr bwMode="auto">
          <a:xfrm>
            <a:off x="4191000" y="3657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11285" name="Text Box 21"/>
          <p:cNvSpPr txBox="1">
            <a:spLocks noChangeArrowheads="1"/>
          </p:cNvSpPr>
          <p:nvPr/>
        </p:nvSpPr>
        <p:spPr bwMode="auto">
          <a:xfrm>
            <a:off x="4267200" y="36417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000" b="1" dirty="0">
                <a:latin typeface="Times New Roman" pitchFamily="18" charset="0"/>
              </a:rPr>
              <a:t>100 </a:t>
            </a:r>
          </a:p>
        </p:txBody>
      </p:sp>
      <p:sp>
        <p:nvSpPr>
          <p:cNvPr id="11286" name="Text Box 22"/>
          <p:cNvSpPr txBox="1">
            <a:spLocks noChangeArrowheads="1"/>
          </p:cNvSpPr>
          <p:nvPr/>
        </p:nvSpPr>
        <p:spPr bwMode="auto">
          <a:xfrm>
            <a:off x="4953000" y="34290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b="1" dirty="0">
                <a:latin typeface="Times New Roman" pitchFamily="18" charset="0"/>
              </a:rPr>
              <a:t> =</a:t>
            </a:r>
          </a:p>
        </p:txBody>
      </p:sp>
      <p:sp>
        <p:nvSpPr>
          <p:cNvPr id="11287" name="Text Box 23"/>
          <p:cNvSpPr txBox="1">
            <a:spLocks noChangeArrowheads="1"/>
          </p:cNvSpPr>
          <p:nvPr/>
        </p:nvSpPr>
        <p:spPr bwMode="auto">
          <a:xfrm>
            <a:off x="5334000" y="3429000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000" b="1" dirty="0">
                <a:latin typeface="Times New Roman" pitchFamily="18" charset="0"/>
              </a:rPr>
              <a:t>117</a:t>
            </a:r>
          </a:p>
        </p:txBody>
      </p:sp>
      <p:sp>
        <p:nvSpPr>
          <p:cNvPr id="11288" name="Line 24"/>
          <p:cNvSpPr>
            <a:spLocks noChangeShapeType="1"/>
          </p:cNvSpPr>
          <p:nvPr/>
        </p:nvSpPr>
        <p:spPr bwMode="auto">
          <a:xfrm>
            <a:off x="6400800" y="2971800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11289" name="Text Box 25"/>
          <p:cNvSpPr txBox="1">
            <a:spLocks noChangeArrowheads="1"/>
          </p:cNvSpPr>
          <p:nvPr/>
        </p:nvSpPr>
        <p:spPr bwMode="auto">
          <a:xfrm>
            <a:off x="7848600" y="4479925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000" b="1" dirty="0">
                <a:latin typeface="Times New Roman" pitchFamily="18" charset="0"/>
              </a:rPr>
              <a:t>564.2 mm</a:t>
            </a:r>
          </a:p>
        </p:txBody>
      </p:sp>
      <p:sp>
        <p:nvSpPr>
          <p:cNvPr id="11290" name="Line 26"/>
          <p:cNvSpPr>
            <a:spLocks noChangeShapeType="1"/>
          </p:cNvSpPr>
          <p:nvPr/>
        </p:nvSpPr>
        <p:spPr bwMode="auto">
          <a:xfrm>
            <a:off x="2590800" y="5638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11291" name="Line 27"/>
          <p:cNvSpPr>
            <a:spLocks noChangeShapeType="1"/>
          </p:cNvSpPr>
          <p:nvPr/>
        </p:nvSpPr>
        <p:spPr bwMode="auto">
          <a:xfrm>
            <a:off x="2590800" y="3733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11292" name="Text Box 28"/>
          <p:cNvSpPr txBox="1">
            <a:spLocks noChangeArrowheads="1"/>
          </p:cNvSpPr>
          <p:nvPr/>
        </p:nvSpPr>
        <p:spPr bwMode="auto">
          <a:xfrm>
            <a:off x="2895600" y="60960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b="1" dirty="0">
                <a:latin typeface="Times New Roman" pitchFamily="18" charset="0"/>
              </a:rPr>
              <a:t>Altura =</a:t>
            </a:r>
          </a:p>
        </p:txBody>
      </p:sp>
      <p:sp>
        <p:nvSpPr>
          <p:cNvPr id="11293" name="Text Box 29"/>
          <p:cNvSpPr txBox="1">
            <a:spLocks noChangeArrowheads="1"/>
          </p:cNvSpPr>
          <p:nvPr/>
        </p:nvSpPr>
        <p:spPr bwMode="auto">
          <a:xfrm>
            <a:off x="4114800" y="6019800"/>
            <a:ext cx="198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000" b="1" dirty="0">
                <a:latin typeface="Times New Roman" pitchFamily="18" charset="0"/>
              </a:rPr>
              <a:t>60*195 </a:t>
            </a:r>
          </a:p>
        </p:txBody>
      </p:sp>
      <p:sp>
        <p:nvSpPr>
          <p:cNvPr id="11294" name="Line 30"/>
          <p:cNvSpPr>
            <a:spLocks noChangeShapeType="1"/>
          </p:cNvSpPr>
          <p:nvPr/>
        </p:nvSpPr>
        <p:spPr bwMode="auto">
          <a:xfrm>
            <a:off x="4191000" y="6324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11295" name="Text Box 31"/>
          <p:cNvSpPr txBox="1">
            <a:spLocks noChangeArrowheads="1"/>
          </p:cNvSpPr>
          <p:nvPr/>
        </p:nvSpPr>
        <p:spPr bwMode="auto">
          <a:xfrm>
            <a:off x="4267200" y="63087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000" b="1" dirty="0">
                <a:latin typeface="Times New Roman" pitchFamily="18" charset="0"/>
              </a:rPr>
              <a:t>100 </a:t>
            </a:r>
          </a:p>
        </p:txBody>
      </p:sp>
      <p:sp>
        <p:nvSpPr>
          <p:cNvPr id="11296" name="Text Box 32"/>
          <p:cNvSpPr txBox="1">
            <a:spLocks noChangeArrowheads="1"/>
          </p:cNvSpPr>
          <p:nvPr/>
        </p:nvSpPr>
        <p:spPr bwMode="auto">
          <a:xfrm>
            <a:off x="4953000" y="60960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400" b="1" dirty="0">
                <a:latin typeface="Times New Roman" pitchFamily="18" charset="0"/>
              </a:rPr>
              <a:t> =</a:t>
            </a:r>
          </a:p>
        </p:txBody>
      </p:sp>
      <p:sp>
        <p:nvSpPr>
          <p:cNvPr id="11297" name="Text Box 33"/>
          <p:cNvSpPr txBox="1">
            <a:spLocks noChangeArrowheads="1"/>
          </p:cNvSpPr>
          <p:nvPr/>
        </p:nvSpPr>
        <p:spPr bwMode="auto">
          <a:xfrm>
            <a:off x="5334000" y="6096000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000" b="1" dirty="0">
                <a:latin typeface="Times New Roman" pitchFamily="18" charset="0"/>
              </a:rPr>
              <a:t>117</a:t>
            </a:r>
          </a:p>
        </p:txBody>
      </p:sp>
      <p:sp>
        <p:nvSpPr>
          <p:cNvPr id="11298" name="Rectangle 34"/>
          <p:cNvSpPr>
            <a:spLocks noChangeArrowheads="1"/>
          </p:cNvSpPr>
          <p:nvPr/>
        </p:nvSpPr>
        <p:spPr bwMode="auto">
          <a:xfrm>
            <a:off x="6400800" y="3657600"/>
            <a:ext cx="14478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11299" name="Text Box 35"/>
          <p:cNvSpPr txBox="1">
            <a:spLocks noChangeArrowheads="1"/>
          </p:cNvSpPr>
          <p:nvPr/>
        </p:nvSpPr>
        <p:spPr bwMode="auto">
          <a:xfrm>
            <a:off x="6553200" y="3794125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000" b="1" dirty="0">
                <a:latin typeface="Times New Roman" pitchFamily="18" charset="0"/>
              </a:rPr>
              <a:t>559,3 mm</a:t>
            </a:r>
          </a:p>
        </p:txBody>
      </p:sp>
      <p:sp>
        <p:nvSpPr>
          <p:cNvPr id="11300" name="Rectangle 36"/>
          <p:cNvSpPr>
            <a:spLocks noChangeArrowheads="1"/>
          </p:cNvSpPr>
          <p:nvPr/>
        </p:nvSpPr>
        <p:spPr bwMode="auto">
          <a:xfrm>
            <a:off x="6400800" y="5029200"/>
            <a:ext cx="14478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11301" name="Text Box 37"/>
          <p:cNvSpPr txBox="1">
            <a:spLocks noChangeArrowheads="1"/>
          </p:cNvSpPr>
          <p:nvPr/>
        </p:nvSpPr>
        <p:spPr bwMode="auto">
          <a:xfrm>
            <a:off x="6553200" y="5165725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000" b="1" dirty="0">
                <a:latin typeface="Times New Roman" pitchFamily="18" charset="0"/>
              </a:rPr>
              <a:t>582,1 mm</a:t>
            </a:r>
          </a:p>
        </p:txBody>
      </p:sp>
    </p:spTree>
  </p:cSld>
  <p:clrMapOvr>
    <a:masterClrMapping/>
  </p:clrMapOvr>
  <p:transition spd="slow" advClick="0" advTm="30000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1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500"/>
                            </p:stCondLst>
                            <p:childTnLst>
                              <p:par>
                                <p:cTn id="12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animBg="1"/>
      <p:bldP spid="11269" grpId="0" autoUpdateAnimBg="0"/>
      <p:bldP spid="11272" grpId="0" animBg="1"/>
      <p:bldP spid="11273" grpId="0" animBg="1"/>
      <p:bldP spid="11274" grpId="0" animBg="1"/>
      <p:bldP spid="11275" grpId="0" animBg="1"/>
      <p:bldP spid="11276" grpId="0" animBg="1"/>
      <p:bldP spid="11277" grpId="0" animBg="1"/>
      <p:bldP spid="11278" grpId="0" animBg="1"/>
      <p:bldP spid="11279" grpId="0" animBg="1"/>
      <p:bldP spid="11280" grpId="0" autoUpdateAnimBg="0"/>
      <p:bldP spid="11281" grpId="0" autoUpdateAnimBg="0"/>
      <p:bldP spid="11282" grpId="0" autoUpdateAnimBg="0"/>
      <p:bldP spid="11283" grpId="0" autoUpdateAnimBg="0"/>
      <p:bldP spid="11284" grpId="0" animBg="1"/>
      <p:bldP spid="11285" grpId="0" autoUpdateAnimBg="0"/>
      <p:bldP spid="11286" grpId="0" autoUpdateAnimBg="0"/>
      <p:bldP spid="11287" grpId="0" autoUpdateAnimBg="0"/>
      <p:bldP spid="11288" grpId="0" animBg="1"/>
      <p:bldP spid="11289" grpId="0" autoUpdateAnimBg="0"/>
      <p:bldP spid="11290" grpId="0" animBg="1"/>
      <p:bldP spid="11291" grpId="0" animBg="1"/>
      <p:bldP spid="11292" grpId="0" autoUpdateAnimBg="0"/>
      <p:bldP spid="11293" grpId="0" autoUpdateAnimBg="0"/>
      <p:bldP spid="11294" grpId="0" animBg="1"/>
      <p:bldP spid="11295" grpId="0" autoUpdateAnimBg="0"/>
      <p:bldP spid="11296" grpId="0" autoUpdateAnimBg="0"/>
      <p:bldP spid="11297" grpId="0" autoUpdateAnimBg="0"/>
      <p:bldP spid="11298" grpId="0" animBg="1"/>
      <p:bldP spid="11299" grpId="0" autoUpdateAnimBg="0"/>
      <p:bldP spid="11300" grpId="0" animBg="1"/>
      <p:bldP spid="11301" grpId="0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406</TotalTime>
  <Words>615</Words>
  <Application>Microsoft Office PowerPoint</Application>
  <PresentationFormat>Presentación en pantalla (4:3)</PresentationFormat>
  <Paragraphs>151</Paragraphs>
  <Slides>49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49</vt:i4>
      </vt:variant>
    </vt:vector>
  </HeadingPairs>
  <TitlesOfParts>
    <vt:vector size="51" baseType="lpstr">
      <vt:lpstr>Flujo</vt:lpstr>
      <vt:lpstr>Image</vt:lpstr>
      <vt:lpstr>    Neumáticos en los vehículos industriales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 </vt:lpstr>
      <vt:lpstr> </vt:lpstr>
      <vt:lpstr> </vt:lpstr>
      <vt:lpstr> </vt:lpstr>
      <vt:lpstr> </vt:lpstr>
      <vt:lpstr> </vt:lpstr>
      <vt:lpstr>Diapositiva 16</vt:lpstr>
      <vt:lpstr>MARCAJE MICHELIN</vt:lpstr>
      <vt:lpstr>Diapositiva 18</vt:lpstr>
      <vt:lpstr> </vt:lpstr>
      <vt:lpstr> </vt:lpstr>
      <vt:lpstr>Diapositiva 21</vt:lpstr>
      <vt:lpstr>Diapositiva 22</vt:lpstr>
      <vt:lpstr> </vt:lpstr>
      <vt:lpstr>Diapositiva 24</vt:lpstr>
      <vt:lpstr>CONSUMO DE CUBIERTAS </vt:lpstr>
      <vt:lpstr>    EFECTOS SOBRE EL DESGASTE </vt:lpstr>
      <vt:lpstr>ECONOMIA DE CARBURANTE</vt:lpstr>
      <vt:lpstr>CONTROL DE PRESIONES</vt:lpstr>
      <vt:lpstr>CONTROL DE PRESIONES EN CALIENTE</vt:lpstr>
      <vt:lpstr>CONFORT</vt:lpstr>
      <vt:lpstr>EXCESO DE CONVERGENCIA O INSUFICIENTE DIVERGENCIA</vt:lpstr>
      <vt:lpstr> </vt:lpstr>
      <vt:lpstr>EXCESO DE DIVERGENCIA O INSUFICIENTE CONVERGENCIA</vt:lpstr>
      <vt:lpstr> </vt:lpstr>
      <vt:lpstr>   </vt:lpstr>
      <vt:lpstr> </vt:lpstr>
      <vt:lpstr> </vt:lpstr>
      <vt:lpstr>Diapositiva 38</vt:lpstr>
      <vt:lpstr> </vt:lpstr>
      <vt:lpstr> </vt:lpstr>
      <vt:lpstr>       </vt:lpstr>
      <vt:lpstr>Diapositiva 42</vt:lpstr>
      <vt:lpstr>VISTA EN UN CAMBIO DE NEUMATICOS</vt:lpstr>
      <vt:lpstr> </vt:lpstr>
      <vt:lpstr> </vt:lpstr>
      <vt:lpstr>Diapositiva 46</vt:lpstr>
      <vt:lpstr> </vt:lpstr>
      <vt:lpstr> </vt:lpstr>
      <vt:lpstr>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Alumno</dc:creator>
  <cp:lastModifiedBy>COMPAQ</cp:lastModifiedBy>
  <cp:revision>53</cp:revision>
  <dcterms:created xsi:type="dcterms:W3CDTF">2011-03-07T13:49:45Z</dcterms:created>
  <dcterms:modified xsi:type="dcterms:W3CDTF">2011-03-16T08:17:35Z</dcterms:modified>
</cp:coreProperties>
</file>