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56" r:id="rId2"/>
    <p:sldId id="302" r:id="rId3"/>
    <p:sldId id="303" r:id="rId4"/>
    <p:sldId id="287" r:id="rId5"/>
    <p:sldId id="304" r:id="rId6"/>
    <p:sldId id="296" r:id="rId7"/>
    <p:sldId id="297" r:id="rId8"/>
    <p:sldId id="305" r:id="rId9"/>
    <p:sldId id="306" r:id="rId10"/>
    <p:sldId id="298" r:id="rId11"/>
    <p:sldId id="295" r:id="rId12"/>
    <p:sldId id="288" r:id="rId13"/>
    <p:sldId id="309" r:id="rId14"/>
    <p:sldId id="310" r:id="rId15"/>
    <p:sldId id="289" r:id="rId16"/>
    <p:sldId id="290" r:id="rId17"/>
    <p:sldId id="307" r:id="rId18"/>
    <p:sldId id="308" r:id="rId19"/>
    <p:sldId id="291" r:id="rId20"/>
    <p:sldId id="292" r:id="rId21"/>
    <p:sldId id="311" r:id="rId22"/>
    <p:sldId id="312" r:id="rId23"/>
    <p:sldId id="313" r:id="rId24"/>
    <p:sldId id="293" r:id="rId25"/>
    <p:sldId id="294" r:id="rId26"/>
    <p:sldId id="314" r:id="rId2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7" d="100"/>
          <a:sy n="87" d="100"/>
        </p:scale>
        <p:origin x="78" y="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DISPOSITIVOS PARA EL POST-TRATAMIENTO DE GASES DE ESCAPE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FD4F2-5DC7-4515-8CE3-F695E70D0233}" type="datetimeFigureOut">
              <a:rPr lang="es-ES" smtClean="0"/>
              <a:t>01/04/2014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D0E084-A765-4130-9CD3-DE99426C00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16110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DISPOSITIVOS PARA EL POST-TRATAMIENTO DE GASES DE ESCAPE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77F6D-8C97-43A0-8C02-67AAF8289658}" type="datetimeFigureOut">
              <a:rPr lang="es-ES" smtClean="0"/>
              <a:t>01/04/2014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C349F3-91E6-4683-9B6D-37566AC5F4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19930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349F3-91E6-4683-9B6D-37566AC5F407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2705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349F3-91E6-4683-9B6D-37566AC5F407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1968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YO ESTA</a:t>
            </a:r>
            <a:r>
              <a:rPr lang="es-ES_tradnl" baseline="0" dirty="0" smtClean="0"/>
              <a:t> LA QUITARÍA QUEDA CLARO CON LA ANTERIOR AL INTRODUCIR EL VÍDEO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349F3-91E6-4683-9B6D-37566AC5F407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9532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E6A24-7DB3-42D2-A7BE-B12CC96271E8}" type="datetime1">
              <a:rPr lang="es-ES" smtClean="0"/>
              <a:t>01/04/2014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DISPOSITIVOS PARA EL POST-TRATAMIENTO DE GASES DE ESCAPE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3E6AE-C6A2-4751-863E-C96836F2E979}" type="datetime1">
              <a:rPr lang="es-ES" smtClean="0"/>
              <a:t>01/04/2014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DISPOSITIVOS PARA EL POST-TRATAMIENTO DE GASES DE ESCAPE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90AA-2613-4E8B-A771-70D4BD21F088}" type="datetime1">
              <a:rPr lang="es-ES" smtClean="0"/>
              <a:t>01/04/2014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DISPOSITIVOS PARA EL POST-TRATAMIENTO DE GASES DE ESCAPE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8CDDD-9DD8-4835-86FD-5039537C0BC6}" type="datetime1">
              <a:rPr lang="es-ES" smtClean="0"/>
              <a:t>01/04/2014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DISPOSITIVOS PARA EL POST-TRATAMIENTO DE GASES DE ESCAPE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2E776-85EF-44BC-BAD7-C8B4D213F90D}" type="datetime1">
              <a:rPr lang="es-ES" smtClean="0"/>
              <a:t>01/04/2014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DISPOSITIVOS PARA EL POST-TRATAMIENTO DE GASES DE ESCAPE</a:t>
            </a: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‹Nº›</a:t>
            </a:fld>
            <a:endParaRPr lang="es-E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98233-4851-4516-A30B-C964FBF0934D}" type="datetime1">
              <a:rPr lang="es-ES" smtClean="0"/>
              <a:t>01/04/2014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DISPOSITIVOS PARA EL POST-TRATAMIENTO DE GASES DE ESCAPE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02B4-7CFE-4A2A-991F-08B3211F0680}" type="datetime1">
              <a:rPr lang="es-ES" smtClean="0"/>
              <a:t>01/04/2014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DISPOSITIVOS PARA EL POST-TRATAMIENTO DE GASES DE ESCAPE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C6511-5C4B-48CE-832A-90E5EF5C5A7F}" type="datetime1">
              <a:rPr lang="es-ES" smtClean="0"/>
              <a:t>01/04/2014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DISPOSITIVOS PARA EL POST-TRATAMIENTO DE GASES DE ESCAPE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64219-2D14-4486-8436-586FBA9031E6}" type="datetime1">
              <a:rPr lang="es-ES" smtClean="0"/>
              <a:t>01/04/2014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DISPOSITIVOS PARA EL POST-TRATAMIENTO DE GASES DE ESCAPE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650DC-35E0-44B3-A708-17C6FE247CE3}" type="datetime1">
              <a:rPr lang="es-ES" smtClean="0"/>
              <a:t>01/04/2014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DISPOSITIVOS PARA EL POST-TRATAMIENTO DE GASES DE ESCAPE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15F7E-A1D8-4F92-BB94-6610C6C1AF15}" type="datetime1">
              <a:rPr lang="es-ES" smtClean="0"/>
              <a:t>01/04/2014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DISPOSITIVOS PARA EL POST-TRATAMIENTO DE GASES DE ESCAPE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76ADB0D2-6809-45F7-8D2F-34F75DB109FA}" type="datetime1">
              <a:rPr lang="es-ES" smtClean="0"/>
              <a:t>01/04/2014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s-ES" smtClean="0"/>
              <a:t>DISPOSITIVOS PARA EL POST-TRATAMIENTO DE GASES DE ESCAPE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F9BFA4E-2451-4C40-9A9C-1D5249F35D9D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emf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6" Type="http://schemas.openxmlformats.org/officeDocument/2006/relationships/image" Target="../media/image2.png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emf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emf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6" Type="http://schemas.openxmlformats.org/officeDocument/2006/relationships/image" Target="../media/image2.png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youtube.com/user/BoschAutomovil" TargetMode="External"/><Relationship Id="rId4" Type="http://schemas.openxmlformats.org/officeDocument/2006/relationships/hyperlink" Target="https://www.youtube.com/user/BoschCarSvc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38200" y="1268760"/>
            <a:ext cx="7543800" cy="1524000"/>
          </a:xfrm>
        </p:spPr>
        <p:txBody>
          <a:bodyPr/>
          <a:lstStyle/>
          <a:p>
            <a:pPr algn="ctr"/>
            <a:r>
              <a:rPr lang="es-ES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Mejora del Rendimiento Volumétrico. </a:t>
            </a:r>
            <a:br>
              <a:rPr lang="es-ES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Revisión de los Sistemas de Distribución Variable</a:t>
            </a:r>
            <a:endParaRPr lang="es-E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1</a:t>
            </a:fld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1026" name="Picture 2" descr="FundacionComforp2011 250x7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2 Subtítulo"/>
          <p:cNvSpPr txBox="1">
            <a:spLocks/>
          </p:cNvSpPr>
          <p:nvPr/>
        </p:nvSpPr>
        <p:spPr>
          <a:xfrm>
            <a:off x="806097" y="5192268"/>
            <a:ext cx="6858000" cy="990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i="1" dirty="0" smtClean="0"/>
              <a:t>Realizado por: 	</a:t>
            </a:r>
            <a:r>
              <a:rPr lang="es-ES" sz="2400" i="1" dirty="0" err="1" smtClean="0"/>
              <a:t>Gabor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Alin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Ovidiu</a:t>
            </a:r>
            <a:endParaRPr lang="es-ES" sz="2400" i="1" dirty="0" smtClean="0"/>
          </a:p>
          <a:p>
            <a:r>
              <a:rPr lang="es-ES_tradnl" sz="2400" i="1" dirty="0" smtClean="0"/>
              <a:t>		Miguel Ángel Martín Romero</a:t>
            </a:r>
            <a:endParaRPr lang="es-ES" sz="2400" i="1" dirty="0" smtClean="0"/>
          </a:p>
          <a:p>
            <a:r>
              <a:rPr lang="es-ES_tradnl" sz="2400" i="1" dirty="0" smtClean="0"/>
              <a:t>Tutorado por: 	José María Pérez Delgado</a:t>
            </a:r>
            <a:endParaRPr lang="es-ES" sz="2400" i="1" dirty="0"/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760884" y="3040410"/>
            <a:ext cx="7698432" cy="190420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gency FB" panose="020B0503020202020204" pitchFamily="34" charset="0"/>
              </a:rPr>
              <a:t>Concurso Jóvenes Técnicos en Automoción 11 Edición</a:t>
            </a:r>
          </a:p>
          <a:p>
            <a:r>
              <a:rPr lang="es-ES_tradnl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gency FB" panose="020B0503020202020204" pitchFamily="34" charset="0"/>
              </a:rPr>
              <a:t>Perfil Tecnología de Vehículos. </a:t>
            </a:r>
          </a:p>
          <a:p>
            <a:r>
              <a:rPr lang="es-ES_tradnl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gency FB" panose="020B0503020202020204" pitchFamily="34" charset="0"/>
              </a:rPr>
              <a:t>CES San José (Málaga ) Equipo 1</a:t>
            </a:r>
            <a:endParaRPr lang="es-ES" sz="3200" b="1" dirty="0">
              <a:solidFill>
                <a:schemeClr val="tx1">
                  <a:lumMod val="95000"/>
                  <a:lumOff val="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16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112" y="3916857"/>
            <a:ext cx="1613084" cy="2167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88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829301" y="1091196"/>
            <a:ext cx="6781800" cy="504056"/>
          </a:xfrm>
        </p:spPr>
        <p:txBody>
          <a:bodyPr>
            <a:noAutofit/>
          </a:bodyPr>
          <a:lstStyle/>
          <a:p>
            <a:r>
              <a:rPr lang="es-ES_tradnl" sz="2000" dirty="0" smtClean="0">
                <a:solidFill>
                  <a:schemeClr val="tx1"/>
                </a:solidFill>
              </a:rPr>
              <a:t>1.  Clasificar los diversos sistemas de Distribución Variable</a:t>
            </a:r>
            <a:endParaRPr lang="es-ES" sz="2000" dirty="0">
              <a:solidFill>
                <a:schemeClr val="tx1"/>
              </a:solidFill>
            </a:endParaRP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2</a:t>
            </a:fld>
            <a:endParaRPr lang="es-ES"/>
          </a:p>
        </p:txBody>
      </p:sp>
      <p:sp>
        <p:nvSpPr>
          <p:cNvPr id="2" name="Rectángulo 1"/>
          <p:cNvSpPr/>
          <p:nvPr/>
        </p:nvSpPr>
        <p:spPr>
          <a:xfrm>
            <a:off x="3638446" y="-31385"/>
            <a:ext cx="1791644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2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OBJETIVOS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2 Título"/>
          <p:cNvSpPr txBox="1">
            <a:spLocks/>
          </p:cNvSpPr>
          <p:nvPr/>
        </p:nvSpPr>
        <p:spPr>
          <a:xfrm>
            <a:off x="829300" y="1970684"/>
            <a:ext cx="7631131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_tradnl" sz="2000" dirty="0" smtClean="0"/>
              <a:t>2.  </a:t>
            </a:r>
            <a:r>
              <a:rPr lang="es-ES_tradnl" sz="2000" dirty="0" smtClean="0"/>
              <a:t>Analizar su funcionamiento</a:t>
            </a:r>
            <a:endParaRPr lang="es-ES" sz="2000" dirty="0">
              <a:solidFill>
                <a:schemeClr val="tx1"/>
              </a:solidFill>
            </a:endParaRPr>
          </a:p>
        </p:txBody>
      </p:sp>
      <p:sp>
        <p:nvSpPr>
          <p:cNvPr id="11" name="2 Título"/>
          <p:cNvSpPr txBox="1">
            <a:spLocks/>
          </p:cNvSpPr>
          <p:nvPr/>
        </p:nvSpPr>
        <p:spPr>
          <a:xfrm>
            <a:off x="829300" y="2850172"/>
            <a:ext cx="7991171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_tradnl" sz="2000" dirty="0" smtClean="0"/>
              <a:t>3.  </a:t>
            </a:r>
            <a:r>
              <a:rPr lang="es-ES_tradnl" sz="2000" dirty="0" smtClean="0"/>
              <a:t>Comprender mejor su forma de actuar mediante medios audiovisuales</a:t>
            </a:r>
            <a:endParaRPr lang="es-ES" sz="2000" dirty="0">
              <a:solidFill>
                <a:schemeClr val="tx1"/>
              </a:solidFill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3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15" name="Picture 2" descr="FundacionComforp2011 250x7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31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386065" cy="365125"/>
          </a:xfrm>
        </p:spPr>
        <p:txBody>
          <a:bodyPr/>
          <a:lstStyle/>
          <a:p>
            <a:r>
              <a:rPr lang="es-ES" dirty="0" smtClean="0"/>
              <a:t>CLASIFICACIÓN DE LOS SISTEMAS DE DISTRIBUCIÓN VARIABLE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761999" y="1308103"/>
            <a:ext cx="769843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Por su sencillez el diagrama de distribución usado tradicionalmente en los motores </a:t>
            </a:r>
            <a:r>
              <a:rPr lang="es-ES" dirty="0" smtClean="0"/>
              <a:t>de automoción </a:t>
            </a:r>
            <a:r>
              <a:rPr lang="es-ES" dirty="0"/>
              <a:t>es fijo, el cual se diseña para conseguir una renovación de la carga óptima </a:t>
            </a:r>
            <a:r>
              <a:rPr lang="es-ES" dirty="0" smtClean="0"/>
              <a:t>a unas </a:t>
            </a:r>
            <a:r>
              <a:rPr lang="es-ES" dirty="0"/>
              <a:t>revoluciones determinadas</a:t>
            </a:r>
            <a:r>
              <a:rPr lang="es-ES" dirty="0" smtClean="0"/>
              <a:t>. Esto </a:t>
            </a:r>
            <a:r>
              <a:rPr lang="es-ES" dirty="0"/>
              <a:t>ha llevado a la clasificación de los motores en motores rápidos o lentos en </a:t>
            </a:r>
            <a:r>
              <a:rPr lang="es-ES" dirty="0" smtClean="0"/>
              <a:t>función de </a:t>
            </a:r>
            <a:r>
              <a:rPr lang="es-ES" dirty="0"/>
              <a:t>si la renovación de la carga óptima se realiza a regímenes de giro elevados (buscando la mayor potencia), o a regímenes bajos ( buscando una curva de par </a:t>
            </a:r>
            <a:r>
              <a:rPr lang="es-ES" dirty="0" smtClean="0"/>
              <a:t>más plana </a:t>
            </a:r>
            <a:r>
              <a:rPr lang="es-ES" dirty="0"/>
              <a:t>propia de los motores elásticos).Con el desarrollo de la electrónica, se ha hecho posible construir mecanismos </a:t>
            </a:r>
            <a:r>
              <a:rPr lang="es-ES" dirty="0" smtClean="0"/>
              <a:t>capaces de </a:t>
            </a:r>
            <a:r>
              <a:rPr lang="es-ES" dirty="0"/>
              <a:t>variar el diagrama de la distribución lo suficientemente baratos y eficaces para </a:t>
            </a:r>
            <a:r>
              <a:rPr lang="es-ES" dirty="0" smtClean="0"/>
              <a:t>poder fabricarlos </a:t>
            </a:r>
            <a:r>
              <a:rPr lang="es-ES" dirty="0"/>
              <a:t>en serie.</a:t>
            </a:r>
            <a:endParaRPr lang="es-ES" dirty="0"/>
          </a:p>
        </p:txBody>
      </p:sp>
      <p:sp>
        <p:nvSpPr>
          <p:cNvPr id="15" name="Rectángulo 14"/>
          <p:cNvSpPr/>
          <p:nvPr/>
        </p:nvSpPr>
        <p:spPr>
          <a:xfrm>
            <a:off x="761999" y="62068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_tradnl" sz="2400" b="1" dirty="0" smtClean="0"/>
              <a:t>INTRODUCCIÓN</a:t>
            </a:r>
            <a:endParaRPr lang="es-ES" sz="2400" b="1" dirty="0"/>
          </a:p>
        </p:txBody>
      </p:sp>
      <p:sp>
        <p:nvSpPr>
          <p:cNvPr id="16" name="Rectángulo 15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13" name="Picture 2" descr="FundacionComforp2011 250x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773458" y="3838805"/>
            <a:ext cx="76869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Una distribución variable es aquella capaz de variar los ángulos de los diagramas de </a:t>
            </a:r>
            <a:r>
              <a:rPr lang="es-ES" dirty="0" smtClean="0"/>
              <a:t>la </a:t>
            </a:r>
            <a:r>
              <a:rPr lang="es-ES" dirty="0" err="1" smtClean="0"/>
              <a:t>distribución.Para</a:t>
            </a:r>
            <a:r>
              <a:rPr lang="es-ES" dirty="0" smtClean="0"/>
              <a:t> </a:t>
            </a:r>
            <a:r>
              <a:rPr lang="es-ES" dirty="0"/>
              <a:t>conseguir un diagrama de distribución óptimo para cualquier régimen de giro </a:t>
            </a:r>
            <a:r>
              <a:rPr lang="es-ES" dirty="0" smtClean="0"/>
              <a:t>del motor </a:t>
            </a:r>
            <a:r>
              <a:rPr lang="es-ES" dirty="0"/>
              <a:t>hay que conseguir variar independientemente los distintos ángulos de </a:t>
            </a:r>
            <a:r>
              <a:rPr lang="es-ES" dirty="0" smtClean="0"/>
              <a:t>la distribución </a:t>
            </a:r>
            <a:r>
              <a:rPr lang="es-ES" dirty="0"/>
              <a:t>(AAA, RCA, AAE, RCE)</a:t>
            </a:r>
          </a:p>
        </p:txBody>
      </p:sp>
    </p:spTree>
    <p:extLst>
      <p:ext uri="{BB962C8B-B14F-4D97-AF65-F5344CB8AC3E}">
        <p14:creationId xmlns:p14="http://schemas.microsoft.com/office/powerpoint/2010/main" val="13932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386065" cy="365125"/>
          </a:xfrm>
        </p:spPr>
        <p:txBody>
          <a:bodyPr/>
          <a:lstStyle/>
          <a:p>
            <a:r>
              <a:rPr lang="es-ES" dirty="0" smtClean="0"/>
              <a:t>CLASIFICACIÓN DE LOS SISTEMAS DE DISTRIBUCIÓN VARIABLE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761999" y="139632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b="1" dirty="0">
                <a:latin typeface="Calibri"/>
                <a:ea typeface="Calibri"/>
                <a:cs typeface="Times New Roman"/>
              </a:rPr>
              <a:t>1. </a:t>
            </a:r>
            <a:r>
              <a:rPr lang="es-ES" b="1" dirty="0">
                <a:ea typeface="Calibri"/>
              </a:rPr>
              <a:t>Desplazamiento del árbol de levas </a:t>
            </a:r>
            <a:r>
              <a:rPr lang="es-ES" dirty="0">
                <a:ea typeface="Calibri"/>
              </a:rPr>
              <a:t>con respecto al cigüeñal, permitiendo adelantar o atrasar las cotas de distribución pero manteniendo el tiempo constante</a:t>
            </a:r>
            <a:r>
              <a:rPr lang="es-ES" dirty="0" smtClean="0">
                <a:ea typeface="Calibri"/>
              </a:rPr>
              <a:t>.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761999" y="377259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Times New Roman"/>
              </a:rPr>
              <a:t>2. </a:t>
            </a:r>
            <a:r>
              <a:rPr lang="es-ES" b="1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Variación de la alzada de válvula</a:t>
            </a:r>
            <a:r>
              <a:rPr lang="es-ES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, con ello se consigue modificar simultáneamente el avance y cierre de la válvula, variando el tiempo de apertura y cierre</a:t>
            </a:r>
            <a:r>
              <a:rPr lang="es-ES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.</a:t>
            </a:r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403" l="16423" r="81138">
                        <a14:foregroundMark x1="49268" y1="12460" x2="49268" y2="12460"/>
                        <a14:foregroundMark x1="50081" y1="11821" x2="50081" y2="11821"/>
                        <a14:foregroundMark x1="55285" y1="7987" x2="55285" y2="7987"/>
                        <a14:foregroundMark x1="50569" y1="8307" x2="50569" y2="8307"/>
                        <a14:foregroundMark x1="52195" y1="88498" x2="52195" y2="88498"/>
                        <a14:foregroundMark x1="53496" y1="93291" x2="53496" y2="93291"/>
                        <a14:foregroundMark x1="29431" y1="9585" x2="29431" y2="9585"/>
                      </a14:backgroundRemoval>
                    </a14:imgEffect>
                  </a14:imgLayer>
                </a14:imgProps>
              </a:ext>
            </a:extLst>
          </a:blip>
          <a:srcRect l="16810" r="20499"/>
          <a:stretch/>
        </p:blipFill>
        <p:spPr>
          <a:xfrm>
            <a:off x="5434671" y="993887"/>
            <a:ext cx="2945904" cy="232916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0" b="100000" l="9961" r="89844"/>
                    </a14:imgEffect>
                  </a14:imgLayer>
                </a14:imgProps>
              </a:ext>
            </a:extLst>
          </a:blip>
          <a:srcRect l="24393" r="20170"/>
          <a:stretch/>
        </p:blipFill>
        <p:spPr>
          <a:xfrm>
            <a:off x="5611479" y="3494093"/>
            <a:ext cx="2592288" cy="2671211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761999" y="62068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_tradnl" sz="2400" b="1" dirty="0" smtClean="0"/>
              <a:t>CLASIFICACIÓN:</a:t>
            </a:r>
            <a:endParaRPr lang="es-ES" sz="2400" b="1" dirty="0"/>
          </a:p>
        </p:txBody>
      </p:sp>
      <p:sp>
        <p:nvSpPr>
          <p:cNvPr id="16" name="Rectángulo 15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6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13" name="Picture 2" descr="FundacionComforp2011 250x7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386065" cy="365125"/>
          </a:xfrm>
        </p:spPr>
        <p:txBody>
          <a:bodyPr/>
          <a:lstStyle/>
          <a:p>
            <a:r>
              <a:rPr lang="es-ES" dirty="0" smtClean="0"/>
              <a:t>CLASIFICACIÓN DE LOS SISTEMAS DE DISTRIBUCIÓN VARIABLE</a:t>
            </a:r>
            <a:endParaRPr lang="es-ES" dirty="0"/>
          </a:p>
        </p:txBody>
      </p:sp>
      <p:sp>
        <p:nvSpPr>
          <p:cNvPr id="15" name="Rectángulo 14"/>
          <p:cNvSpPr/>
          <p:nvPr/>
        </p:nvSpPr>
        <p:spPr>
          <a:xfrm>
            <a:off x="761999" y="62068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_tradnl" sz="2400" b="1" dirty="0" smtClean="0"/>
              <a:t>CLASIFICACIÓN</a:t>
            </a:r>
            <a:endParaRPr lang="es-ES" sz="2400" b="1" dirty="0"/>
          </a:p>
        </p:txBody>
      </p:sp>
      <p:sp>
        <p:nvSpPr>
          <p:cNvPr id="16" name="Rectángulo 15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13" name="Picture 2" descr="FundacionComforp2011 250x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0342" y="1066988"/>
            <a:ext cx="6436078" cy="501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02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 smtClean="0"/>
              <a:t>Variador de fase convencional de BOSCH</a:t>
            </a:r>
            <a:endParaRPr lang="es-ES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620688"/>
            <a:ext cx="6048672" cy="3830047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386065" cy="365125"/>
          </a:xfrm>
        </p:spPr>
        <p:txBody>
          <a:bodyPr/>
          <a:lstStyle/>
          <a:p>
            <a:r>
              <a:rPr lang="es-ES" dirty="0" smtClean="0"/>
              <a:t>ESQUEMA DE COMPONENTES DE UN VARIADOR DE FASE DE ÁRBOL DE LEVAS</a:t>
            </a: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9" name="Picture 2" descr="FundacionComforp2011 250x7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6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386065" cy="365125"/>
          </a:xfrm>
        </p:spPr>
        <p:txBody>
          <a:bodyPr/>
          <a:lstStyle/>
          <a:p>
            <a:r>
              <a:rPr lang="es-ES" dirty="0" smtClean="0"/>
              <a:t>MODOS DE FUNCIONAMIENTO DEL SISTEMA VANOS (VARIACIÓN DE LAS FASES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10" name="Picture 2" descr="FundacionComforp2011 250x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633" y="803424"/>
            <a:ext cx="6945255" cy="3579512"/>
          </a:xfrm>
          <a:prstGeom prst="rect">
            <a:avLst/>
          </a:prstGeom>
        </p:spPr>
      </p:pic>
      <p:sp>
        <p:nvSpPr>
          <p:cNvPr id="16" name="1 Título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Variador de fase convencional de BOSCH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740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26" b="47032"/>
          <a:stretch/>
        </p:blipFill>
        <p:spPr bwMode="auto">
          <a:xfrm>
            <a:off x="219549" y="894015"/>
            <a:ext cx="5520581" cy="4184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5" t="51263" r="32515" b="-225"/>
          <a:stretch/>
        </p:blipFill>
        <p:spPr bwMode="auto">
          <a:xfrm>
            <a:off x="257899" y="843163"/>
            <a:ext cx="5466229" cy="386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VANOS (BMW)</a:t>
            </a:r>
            <a:endParaRPr lang="es-ES" dirty="0"/>
          </a:p>
        </p:txBody>
      </p:sp>
      <p:pic>
        <p:nvPicPr>
          <p:cNvPr id="5124" name="Picture 4" descr="http://www.armandduco.com/v3.6.8/News/Achives/Vanos/Van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10877"/>
            <a:ext cx="3133986" cy="235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386065" cy="365125"/>
          </a:xfrm>
        </p:spPr>
        <p:txBody>
          <a:bodyPr/>
          <a:lstStyle/>
          <a:p>
            <a:r>
              <a:rPr lang="es-ES" dirty="0" smtClean="0"/>
              <a:t>MODOS DE FUNCIONAMIENTO DEL SISTEMA VANOS (VARIACIÓN DE LAS FASES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10" name="Picture 2" descr="FundacionComforp2011 250x7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87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VANOS (BMW)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386065" cy="365125"/>
          </a:xfrm>
        </p:spPr>
        <p:txBody>
          <a:bodyPr/>
          <a:lstStyle/>
          <a:p>
            <a:r>
              <a:rPr lang="es-ES" dirty="0" smtClean="0"/>
              <a:t>MODOS DE FUNCIONAMIENTO DEL SISTEMA VANOS (VARIACIÓN DE LAS FASES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10" name="Picture 2" descr="FundacionComforp2011 250x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0491" y="692696"/>
            <a:ext cx="6604817" cy="447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1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VARIOCAM (PORSCHE)</a:t>
            </a:r>
            <a:endParaRPr lang="es-ES" dirty="0"/>
          </a:p>
        </p:txBody>
      </p:sp>
      <p:pic>
        <p:nvPicPr>
          <p:cNvPr id="4" name="0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24745"/>
            <a:ext cx="5055870" cy="3550285"/>
          </a:xfrm>
          <a:prstGeom prst="rect">
            <a:avLst/>
          </a:prstGeom>
        </p:spPr>
      </p:pic>
      <p:pic>
        <p:nvPicPr>
          <p:cNvPr id="6" name="0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7" y="1124745"/>
            <a:ext cx="2952328" cy="3550285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818113" cy="365125"/>
          </a:xfrm>
        </p:spPr>
        <p:txBody>
          <a:bodyPr/>
          <a:lstStyle/>
          <a:p>
            <a:r>
              <a:rPr lang="es-ES_tradnl" dirty="0" smtClean="0"/>
              <a:t>DISTRIBUCIÓN VARIABLE VARIOCAM DE PORSHE: VARIACIÓN DE LA TENSIÓN DE LA CADENA</a:t>
            </a: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9" name="Picture 2" descr="FundacionComforp2011 250x7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53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dirty="0" smtClean="0"/>
              <a:t>VARIOCAM PLUS (PORSCHE)</a:t>
            </a:r>
            <a:endParaRPr lang="es-ES" sz="4800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8" y="764704"/>
            <a:ext cx="7554419" cy="4187382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SISTEMA DE DISTRIBUCIÓN VARIABLE VARIOCAM PLUS</a:t>
            </a:r>
            <a:endParaRPr lang="es-ES" dirty="0"/>
          </a:p>
        </p:txBody>
      </p:sp>
      <p:pic>
        <p:nvPicPr>
          <p:cNvPr id="6" name="Variocam Porsch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1999" y="562372"/>
            <a:ext cx="7554418" cy="4698522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6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9" name="Picture 2" descr="FundacionComforp2011 250x7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77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6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3137" y="4573405"/>
            <a:ext cx="6781800" cy="1600200"/>
          </a:xfrm>
        </p:spPr>
        <p:txBody>
          <a:bodyPr/>
          <a:lstStyle/>
          <a:p>
            <a:pPr algn="ctr"/>
            <a:r>
              <a:rPr lang="es-ES" dirty="0" smtClean="0"/>
              <a:t>VALVETRONIC (BMW)</a:t>
            </a:r>
            <a:endParaRPr lang="es-ES" dirty="0"/>
          </a:p>
        </p:txBody>
      </p:sp>
      <p:pic>
        <p:nvPicPr>
          <p:cNvPr id="4" name="0 Imagen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92696"/>
            <a:ext cx="3312368" cy="4608512"/>
          </a:xfrm>
          <a:prstGeom prst="rect">
            <a:avLst/>
          </a:prstGeom>
        </p:spPr>
      </p:pic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396327"/>
              </p:ext>
            </p:extLst>
          </p:nvPr>
        </p:nvGraphicFramePr>
        <p:xfrm>
          <a:off x="4355976" y="692696"/>
          <a:ext cx="4248472" cy="4577215"/>
        </p:xfrm>
        <a:graphic>
          <a:graphicData uri="http://schemas.openxmlformats.org/drawingml/2006/table">
            <a:tbl>
              <a:tblPr firstRow="1" firstCol="1" bandRow="1"/>
              <a:tblGrid>
                <a:gridCol w="541134"/>
                <a:gridCol w="1583102"/>
                <a:gridCol w="506731"/>
                <a:gridCol w="1617505"/>
              </a:tblGrid>
              <a:tr h="4210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ÍNDICE</a:t>
                      </a:r>
                      <a:endParaRPr lang="es-E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CONCEPTO</a:t>
                      </a:r>
                      <a:endParaRPr lang="es-E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ÍNDICE</a:t>
                      </a:r>
                      <a:endParaRPr lang="es-E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CONCEPTO</a:t>
                      </a:r>
                      <a:endParaRPr lang="es-E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3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Servomotor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Válvula de salida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5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Árbol helicoidal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Palanca de arrastre de la válvula de escape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0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Muelle de reajuste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Compensación hidráulica del juego de válvulas para la válvula de escape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5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Bloque de correderas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Palanca de arrastre de la válvula de admisión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Árbol de levas de admisión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Palanca intermedia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3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Rampa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Eje excéntrico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62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Compensación hidráulica para la válvula de admisión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Rueda helicoidal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Válvula de entrada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Árbol de levas de escape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5021631" cy="365125"/>
          </a:xfrm>
        </p:spPr>
        <p:txBody>
          <a:bodyPr/>
          <a:lstStyle/>
          <a:p>
            <a:r>
              <a:rPr lang="es-ES" dirty="0" smtClean="0"/>
              <a:t>ESQUEMA DE COMPONENTES DE UNA DISTRIBUCIÓN VALVETRONIC DE BMW (VVL PURA)</a:t>
            </a:r>
            <a:endParaRPr lang="es-ES" dirty="0"/>
          </a:p>
        </p:txBody>
      </p:sp>
      <p:pic>
        <p:nvPicPr>
          <p:cNvPr id="7" name="BMW Valvetronic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51920" y="692696"/>
            <a:ext cx="5040560" cy="4608512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6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11" name="Picture 2" descr="FundacionComforp2011 250x7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12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3137" y="4573405"/>
            <a:ext cx="6781800" cy="1600200"/>
          </a:xfrm>
        </p:spPr>
        <p:txBody>
          <a:bodyPr/>
          <a:lstStyle/>
          <a:p>
            <a:pPr algn="ctr"/>
            <a:r>
              <a:rPr lang="es-ES" dirty="0" smtClean="0"/>
              <a:t>VALVETRONIC (BMW)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5021631" cy="365125"/>
          </a:xfrm>
        </p:spPr>
        <p:txBody>
          <a:bodyPr/>
          <a:lstStyle/>
          <a:p>
            <a:r>
              <a:rPr lang="es-ES" dirty="0" smtClean="0"/>
              <a:t>ESQUEMA DE COMPONENTES DE UNA DISTRIBUCIÓN VALVETRONIC DE BMW (VVL PURA)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11" name="Picture 2" descr="FundacionComforp2011 250x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ángulo 13"/>
          <p:cNvSpPr/>
          <p:nvPr/>
        </p:nvSpPr>
        <p:spPr>
          <a:xfrm>
            <a:off x="761999" y="692696"/>
            <a:ext cx="762000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El sistema VALVETRONIC es un sistema de regulación continua de alzada y adelanto o </a:t>
            </a:r>
            <a:r>
              <a:rPr lang="es-ES" sz="1600" dirty="0" smtClean="0"/>
              <a:t>retraso </a:t>
            </a:r>
            <a:r>
              <a:rPr lang="es-ES" sz="1600" dirty="0"/>
              <a:t>de apertura de válvulas de admisión. </a:t>
            </a:r>
          </a:p>
          <a:p>
            <a:r>
              <a:rPr lang="es-ES" sz="1600" dirty="0"/>
              <a:t>Este sistema NO USA LA VALVULA DE MARIPOSA típica de un motor de ciclo OTTO. El </a:t>
            </a:r>
            <a:r>
              <a:rPr lang="es-ES" sz="1600" dirty="0" smtClean="0"/>
              <a:t>llenado </a:t>
            </a:r>
            <a:r>
              <a:rPr lang="es-ES" sz="1600" dirty="0"/>
              <a:t>del cilindro se regula únicamente mediante el alzado de las válvulas de admisión. </a:t>
            </a:r>
          </a:p>
          <a:p>
            <a:r>
              <a:rPr lang="es-ES" sz="1600" dirty="0" smtClean="0"/>
              <a:t>Únicamente </a:t>
            </a:r>
            <a:r>
              <a:rPr lang="es-ES" sz="1600" dirty="0"/>
              <a:t>se equipa esta válvula para uso de diagnóstico o en </a:t>
            </a:r>
            <a:r>
              <a:rPr lang="es-ES" sz="1600" dirty="0" smtClean="0"/>
              <a:t>caso </a:t>
            </a:r>
            <a:r>
              <a:rPr lang="es-ES" sz="1600" dirty="0"/>
              <a:t>de emergencia. </a:t>
            </a:r>
            <a:r>
              <a:rPr lang="es-ES" sz="1600" dirty="0" smtClean="0"/>
              <a:t>Durante </a:t>
            </a:r>
            <a:r>
              <a:rPr lang="es-ES" sz="1600" dirty="0"/>
              <a:t>el funcionamiento normal permanece totalmente abierta. 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5656" y="2475590"/>
            <a:ext cx="5578885" cy="287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4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3137" y="4573405"/>
            <a:ext cx="6781800" cy="1600200"/>
          </a:xfrm>
        </p:spPr>
        <p:txBody>
          <a:bodyPr/>
          <a:lstStyle/>
          <a:p>
            <a:pPr algn="ctr"/>
            <a:r>
              <a:rPr lang="es-ES" dirty="0" smtClean="0"/>
              <a:t>VALVETRONIC (BMW)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5021631" cy="365125"/>
          </a:xfrm>
        </p:spPr>
        <p:txBody>
          <a:bodyPr/>
          <a:lstStyle/>
          <a:p>
            <a:r>
              <a:rPr lang="es-ES" dirty="0" smtClean="0"/>
              <a:t>ESQUEMA DE COMPONENTES DE UNA DISTRIBUCIÓN VALVETRONIC DE BMW (VVL PURA)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11" name="Picture 2" descr="FundacionComforp2011 250x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998" y="620688"/>
            <a:ext cx="7554417" cy="447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78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31598"/>
            <a:ext cx="4056112" cy="405611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484784"/>
            <a:ext cx="3112740" cy="4311145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755576" y="501317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b="1" dirty="0" smtClean="0"/>
              <a:t>Diferentes modos de funcionamiento</a:t>
            </a:r>
            <a:endParaRPr lang="es-ES" b="1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ESQUEMA DE COMPONENTES DEL FUNCIONAMIENTO</a:t>
            </a: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9" name="Picture 2" descr="FundacionComforp2011 250x7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61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V-TEC (HONDA)</a:t>
            </a:r>
            <a:endParaRPr lang="es-ES" dirty="0"/>
          </a:p>
        </p:txBody>
      </p:sp>
      <p:pic>
        <p:nvPicPr>
          <p:cNvPr id="4" name="0 Imagen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692696"/>
            <a:ext cx="6696744" cy="4464496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DISTRIBUCIÓN VARIABLE V-TEC DE HONDA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8" name="Picture 2" descr="FundacionComforp2011 250x7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26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V-TEC (HONDA)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DISTRIBUCIÓN VARIABLE V-TEC DE HONDA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8" name="Picture 2" descr="FundacionComforp2011 250x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1999" y="548679"/>
            <a:ext cx="3954017" cy="389921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-20000"/>
          </a:blip>
          <a:stretch>
            <a:fillRect/>
          </a:stretch>
        </p:blipFill>
        <p:spPr>
          <a:xfrm>
            <a:off x="4773021" y="2204864"/>
            <a:ext cx="3805822" cy="301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2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V-TEC (HONDA)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DISTRIBUCIÓN VARIABLE V-TEC DE HONDA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8" name="Picture 2" descr="FundacionComforp2011 250x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11"/>
          <a:stretch/>
        </p:blipFill>
        <p:spPr>
          <a:xfrm>
            <a:off x="838692" y="692696"/>
            <a:ext cx="7391137" cy="443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39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dirty="0" smtClean="0"/>
              <a:t>Funcionamiento en tres etapas</a:t>
            </a:r>
            <a:endParaRPr lang="es-ES" sz="4000" dirty="0"/>
          </a:p>
        </p:txBody>
      </p:sp>
      <p:pic>
        <p:nvPicPr>
          <p:cNvPr id="4" name="0 Imagen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36712"/>
            <a:ext cx="6984776" cy="4104456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ETAPAS DE FUNCIONAMIENTO DE UN SISTEMA V-TEC</a:t>
            </a:r>
            <a:endParaRPr lang="es-ES" dirty="0"/>
          </a:p>
        </p:txBody>
      </p:sp>
      <p:pic>
        <p:nvPicPr>
          <p:cNvPr id="6" name="VTEC Syste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1600" y="548680"/>
            <a:ext cx="7272808" cy="482342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6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9" name="Picture 2" descr="FundacionComforp2011 250x7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33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 smtClean="0"/>
              <a:t>Variante de V-TEC: V-TEC E</a:t>
            </a:r>
            <a:endParaRPr lang="es-ES" dirty="0"/>
          </a:p>
        </p:txBody>
      </p:sp>
      <p:pic>
        <p:nvPicPr>
          <p:cNvPr id="5" name="0 Imagen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27" y="919985"/>
            <a:ext cx="3262745" cy="3146367"/>
          </a:xfrm>
          <a:prstGeom prst="rect">
            <a:avLst/>
          </a:prstGeom>
        </p:spPr>
      </p:pic>
      <p:pic>
        <p:nvPicPr>
          <p:cNvPr id="6" name="0 Imagen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686" y="908720"/>
            <a:ext cx="3268690" cy="3168352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827584" y="4352172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es-ES" b="1" dirty="0" smtClean="0"/>
              <a:t>Por debajo de 2500 rpm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4788024" y="432723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es-ES" b="1" dirty="0" smtClean="0"/>
              <a:t>Por encima de 2500 rpm</a:t>
            </a:r>
            <a:endParaRPr lang="es-ES" b="1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dirty="0" smtClean="0"/>
              <a:t>SISTEMAS V-TEC E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11" name="Picture 2" descr="FundacionComforp2011 250x7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35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smtClean="0"/>
              <a:t>Sistema VVT-i Toyota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dirty="0" smtClean="0"/>
              <a:t>SISTEMAS V-TEC E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11" name="Picture 2" descr="FundacionComforp2011 250x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ángulo 15"/>
          <p:cNvSpPr/>
          <p:nvPr/>
        </p:nvSpPr>
        <p:spPr>
          <a:xfrm>
            <a:off x="611560" y="1054590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ArialMT"/>
              </a:rPr>
              <a:t>El sistema </a:t>
            </a:r>
            <a:r>
              <a:rPr lang="es-ES" dirty="0" err="1">
                <a:latin typeface="ArialMT"/>
              </a:rPr>
              <a:t>VVTl</a:t>
            </a:r>
            <a:r>
              <a:rPr lang="es-ES" dirty="0">
                <a:latin typeface="ArialMT"/>
              </a:rPr>
              <a:t>-i controla las siguientes funciones</a:t>
            </a:r>
          </a:p>
          <a:p>
            <a:r>
              <a:rPr lang="es-ES" dirty="0">
                <a:latin typeface="ArialMT"/>
              </a:rPr>
              <a:t>- Control de los tiempos de distribución</a:t>
            </a:r>
          </a:p>
          <a:p>
            <a:r>
              <a:rPr lang="es-ES" dirty="0">
                <a:latin typeface="ArialMT"/>
              </a:rPr>
              <a:t>- Control mediante dos estados de funcionamiento de la alzada de la leva</a:t>
            </a:r>
          </a:p>
          <a:p>
            <a:r>
              <a:rPr lang="es-ES" dirty="0">
                <a:latin typeface="ArialMT"/>
              </a:rPr>
              <a:t>- Control tanto en el árbol de levas de admisión como en el de escape</a:t>
            </a:r>
          </a:p>
          <a:p>
            <a:r>
              <a:rPr lang="es-ES" dirty="0">
                <a:latin typeface="ArialMT"/>
              </a:rPr>
              <a:t>El mecanismo consta de un solo balancín, el cual acciona las dos válvulas de</a:t>
            </a:r>
          </a:p>
          <a:p>
            <a:r>
              <a:rPr lang="es-ES" dirty="0">
                <a:latin typeface="ArialMT"/>
              </a:rPr>
              <a:t>admisión a la vez. Dicho balancín es accionado por dos levas de diferente perfil, uno</a:t>
            </a:r>
          </a:p>
          <a:p>
            <a:r>
              <a:rPr lang="es-ES" dirty="0">
                <a:latin typeface="ArialMT"/>
              </a:rPr>
              <a:t>más suave que el otro.</a:t>
            </a:r>
          </a:p>
          <a:p>
            <a:r>
              <a:rPr lang="es-ES" dirty="0">
                <a:latin typeface="ArialMT"/>
              </a:rPr>
              <a:t>El apoyo del perfil de leva agresivo es un bulón al cual se le permite un cierto</a:t>
            </a:r>
          </a:p>
          <a:p>
            <a:r>
              <a:rPr lang="es-ES" dirty="0">
                <a:latin typeface="ArialMT"/>
              </a:rPr>
              <a:t>desplazamiento mientras no actúe un tope que se acciona hidráulicamente.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035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smtClean="0"/>
              <a:t>Sistema VVT-i Toyota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dirty="0" smtClean="0"/>
              <a:t>SISTEMAS V-TEC E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11" name="Picture 2" descr="FundacionComforp2011 250x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75" t="3526" r="2932" b="3045"/>
          <a:stretch/>
        </p:blipFill>
        <p:spPr>
          <a:xfrm>
            <a:off x="1115616" y="1012677"/>
            <a:ext cx="7173629" cy="39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11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smtClean="0"/>
              <a:t>Sistema VVT-i Toyota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dirty="0" smtClean="0"/>
              <a:t>SISTEMAS V-TEC E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11" name="Picture 2" descr="FundacionComforp2011 250x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 l="4080" t="5930" r="4080" b="4167"/>
          <a:stretch/>
        </p:blipFill>
        <p:spPr>
          <a:xfrm>
            <a:off x="1438651" y="1991994"/>
            <a:ext cx="6105149" cy="3312368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773652" y="576047"/>
            <a:ext cx="760834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i="1" u="sng" dirty="0">
                <a:latin typeface="ArialMT"/>
              </a:rPr>
              <a:t>A altas r.p.m., </a:t>
            </a:r>
            <a:r>
              <a:rPr lang="es-ES" dirty="0">
                <a:latin typeface="ArialMT"/>
              </a:rPr>
              <a:t>la unidad de control electrónica acciona la válvula hidráulica</a:t>
            </a:r>
            <a:r>
              <a:rPr lang="es-ES" dirty="0" smtClean="0">
                <a:latin typeface="ArialMT"/>
              </a:rPr>
              <a:t>, con </a:t>
            </a:r>
            <a:r>
              <a:rPr lang="es-ES" dirty="0">
                <a:latin typeface="ArialMT"/>
              </a:rPr>
              <a:t>lo que enclavamiento se acciona bloqueando el bulón, de manera </a:t>
            </a:r>
            <a:r>
              <a:rPr lang="es-ES" dirty="0" smtClean="0">
                <a:latin typeface="ArialMT"/>
              </a:rPr>
              <a:t>que es </a:t>
            </a:r>
            <a:r>
              <a:rPr lang="es-ES" dirty="0">
                <a:latin typeface="ArialMT"/>
              </a:rPr>
              <a:t>ahora el perfil de leva agresivo el que acciona a las </a:t>
            </a:r>
            <a:r>
              <a:rPr lang="es-ES" dirty="0" smtClean="0">
                <a:latin typeface="ArialMT"/>
              </a:rPr>
              <a:t>válvulas consiguiéndose </a:t>
            </a:r>
            <a:r>
              <a:rPr lang="es-ES" dirty="0">
                <a:latin typeface="ArialMT"/>
              </a:rPr>
              <a:t>así un diagrama de distribución propio de un motor rápido.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134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dirty="0" smtClean="0"/>
              <a:t>Sistema de Levas Troncocónicas Ferrari</a:t>
            </a:r>
            <a:endParaRPr lang="es-ES" sz="3200" dirty="0"/>
          </a:p>
        </p:txBody>
      </p:sp>
      <p:pic>
        <p:nvPicPr>
          <p:cNvPr id="4098" name="Picture 2" descr="C:\Users\Samuel\Desktop\PROYECTO\Proyecto\FOTOS\convertidor-fase-conic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61" y="541374"/>
            <a:ext cx="7632848" cy="467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386065" cy="365125"/>
          </a:xfrm>
        </p:spPr>
        <p:txBody>
          <a:bodyPr/>
          <a:lstStyle/>
          <a:p>
            <a:r>
              <a:rPr lang="es-ES" dirty="0" smtClean="0"/>
              <a:t>DISTRIBUCIÓN VARIABLE VVT DE LEVAS TRONCOCÓNICAS 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8" name="Picture 2" descr="FundacionComforp2011 250x7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61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400" dirty="0" smtClean="0"/>
              <a:t>VALVELIFT (AUDI)</a:t>
            </a:r>
            <a:endParaRPr lang="es-ES" sz="4400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04553"/>
            <a:ext cx="6967435" cy="4840671"/>
          </a:xfr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BFA4E-2451-4C40-9A9C-1D5249F35D9D}" type="slidenum">
              <a:rPr lang="es-ES" smtClean="0"/>
              <a:t>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386065" cy="365125"/>
          </a:xfrm>
        </p:spPr>
        <p:txBody>
          <a:bodyPr/>
          <a:lstStyle/>
          <a:p>
            <a:r>
              <a:rPr lang="es-ES" dirty="0" smtClean="0"/>
              <a:t>SISTEMA DE DISTRIBUCIÓN VARIABLE VALVELIFT DE AUDI</a:t>
            </a:r>
            <a:endParaRPr lang="es-ES" dirty="0"/>
          </a:p>
        </p:txBody>
      </p:sp>
      <p:pic>
        <p:nvPicPr>
          <p:cNvPr id="6" name="Audi B8 A4 A5 20 TFSI Audi Valvelift System Part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491" y="548679"/>
            <a:ext cx="6986543" cy="489654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636017" y="-31385"/>
            <a:ext cx="379648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DISTRIBUCIÓN VARIABLE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6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9" name="Picture 2" descr="FundacionComforp2011 250x7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fundacionloyola.es/sanjose/images/logo%20san%20jose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4809"/>
            <a:ext cx="576064" cy="6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16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431871" y="-31385"/>
            <a:ext cx="6204777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POST-TRATAMIENTO DE GASES DE ESCAPE</a:t>
            </a:r>
            <a:endParaRPr lang="es-E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/>
          <a:srcRect t="73978"/>
          <a:stretch/>
        </p:blipFill>
        <p:spPr>
          <a:xfrm>
            <a:off x="7840812" y="6194565"/>
            <a:ext cx="475604" cy="618811"/>
          </a:xfrm>
          <a:prstGeom prst="rect">
            <a:avLst/>
          </a:prstGeom>
        </p:spPr>
      </p:pic>
      <p:pic>
        <p:nvPicPr>
          <p:cNvPr id="11" name="Picture 2" descr="FundacionComforp2011 250x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6" y="6236435"/>
            <a:ext cx="1887810" cy="5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Bibliografía y Referencias</a:t>
            </a:r>
            <a:endParaRPr lang="es-ES" dirty="0"/>
          </a:p>
        </p:txBody>
      </p:sp>
      <p:sp>
        <p:nvSpPr>
          <p:cNvPr id="12" name="3 Marcador de texto"/>
          <p:cNvSpPr txBox="1">
            <a:spLocks/>
          </p:cNvSpPr>
          <p:nvPr/>
        </p:nvSpPr>
        <p:spPr>
          <a:xfrm>
            <a:off x="725313" y="583244"/>
            <a:ext cx="7848872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s-ES_tradnl" dirty="0" err="1" smtClean="0">
                <a:solidFill>
                  <a:schemeClr val="tx1"/>
                </a:solidFill>
                <a:latin typeface="verdana"/>
              </a:rPr>
              <a:t>Pardiñas</a:t>
            </a:r>
            <a:r>
              <a:rPr lang="es-ES_tradnl" dirty="0" smtClean="0">
                <a:solidFill>
                  <a:schemeClr val="tx1"/>
                </a:solidFill>
                <a:latin typeface="verdana"/>
              </a:rPr>
              <a:t>, José. </a:t>
            </a:r>
            <a:r>
              <a:rPr lang="es-ES_tradnl" i="1" dirty="0" smtClean="0">
                <a:solidFill>
                  <a:schemeClr val="tx1"/>
                </a:solidFill>
                <a:latin typeface="verdana"/>
              </a:rPr>
              <a:t>“Sistemas Auxiliares del Motor”</a:t>
            </a:r>
            <a:r>
              <a:rPr lang="es-ES_tradnl" dirty="0" smtClean="0">
                <a:solidFill>
                  <a:schemeClr val="tx1"/>
                </a:solidFill>
                <a:latin typeface="verdana"/>
              </a:rPr>
              <a:t>. </a:t>
            </a:r>
            <a:r>
              <a:rPr lang="es-ES_tradnl" dirty="0" err="1" smtClean="0">
                <a:solidFill>
                  <a:schemeClr val="tx1"/>
                </a:solidFill>
                <a:latin typeface="verdana"/>
              </a:rPr>
              <a:t>Editex</a:t>
            </a:r>
            <a:endParaRPr lang="es-ES_tradnl" dirty="0" smtClean="0">
              <a:solidFill>
                <a:schemeClr val="tx1"/>
              </a:solidFill>
              <a:latin typeface="verdana"/>
            </a:endParaRPr>
          </a:p>
          <a:p>
            <a:pPr marL="342900" indent="-342900"/>
            <a:r>
              <a:rPr lang="es-ES_tradnl" dirty="0" smtClean="0">
                <a:solidFill>
                  <a:schemeClr val="tx1"/>
                </a:solidFill>
                <a:latin typeface="verdana"/>
              </a:rPr>
              <a:t>Pérez Bello, Miguel </a:t>
            </a:r>
            <a:r>
              <a:rPr lang="es-ES_tradnl" dirty="0" err="1" smtClean="0">
                <a:solidFill>
                  <a:schemeClr val="tx1"/>
                </a:solidFill>
                <a:latin typeface="verdana"/>
              </a:rPr>
              <a:t>Angel</a:t>
            </a:r>
            <a:r>
              <a:rPr lang="es-ES_tradnl" dirty="0" smtClean="0">
                <a:solidFill>
                  <a:schemeClr val="tx1"/>
                </a:solidFill>
                <a:latin typeface="verdana"/>
              </a:rPr>
              <a:t>. </a:t>
            </a:r>
            <a:r>
              <a:rPr lang="es-ES_tradnl" i="1" dirty="0" smtClean="0">
                <a:solidFill>
                  <a:schemeClr val="tx1"/>
                </a:solidFill>
                <a:latin typeface="verdana"/>
              </a:rPr>
              <a:t>“Sistemas Auxiliares del Motor”. </a:t>
            </a:r>
            <a:r>
              <a:rPr lang="es-ES_tradnl" dirty="0" smtClean="0">
                <a:solidFill>
                  <a:schemeClr val="tx1"/>
                </a:solidFill>
                <a:latin typeface="verdana"/>
              </a:rPr>
              <a:t>Paraninfo</a:t>
            </a:r>
          </a:p>
          <a:p>
            <a:pPr marL="342900" indent="-342900"/>
            <a:r>
              <a:rPr lang="es-ES_tradnl" dirty="0" smtClean="0">
                <a:solidFill>
                  <a:schemeClr val="tx1"/>
                </a:solidFill>
                <a:latin typeface="verdana"/>
              </a:rPr>
              <a:t>Canal de </a:t>
            </a:r>
            <a:r>
              <a:rPr lang="es-ES_tradnl" dirty="0" err="1" smtClean="0">
                <a:solidFill>
                  <a:schemeClr val="tx1"/>
                </a:solidFill>
                <a:latin typeface="verdana"/>
              </a:rPr>
              <a:t>Youtube</a:t>
            </a:r>
            <a:r>
              <a:rPr lang="es-ES_tradnl" dirty="0" smtClean="0">
                <a:solidFill>
                  <a:schemeClr val="tx1"/>
                </a:solidFill>
                <a:latin typeface="verdana"/>
              </a:rPr>
              <a:t>  Bosch Car </a:t>
            </a:r>
            <a:r>
              <a:rPr lang="es-ES_tradnl" dirty="0" err="1" smtClean="0">
                <a:solidFill>
                  <a:schemeClr val="tx1"/>
                </a:solidFill>
                <a:latin typeface="verdana"/>
              </a:rPr>
              <a:t>Service</a:t>
            </a:r>
            <a:r>
              <a:rPr lang="es-ES_tradnl" dirty="0">
                <a:solidFill>
                  <a:schemeClr val="tx1"/>
                </a:solidFill>
                <a:latin typeface="verdana"/>
              </a:rPr>
              <a:t>: </a:t>
            </a:r>
            <a:r>
              <a:rPr lang="es-ES_tradnl" sz="2000" dirty="0">
                <a:solidFill>
                  <a:schemeClr val="tx1"/>
                </a:solidFill>
                <a:latin typeface="verdana"/>
                <a:hlinkClick r:id="rId4"/>
              </a:rPr>
              <a:t>https://</a:t>
            </a:r>
            <a:r>
              <a:rPr lang="es-ES_tradnl" sz="2000" dirty="0" smtClean="0">
                <a:solidFill>
                  <a:schemeClr val="tx1"/>
                </a:solidFill>
                <a:latin typeface="verdana"/>
                <a:hlinkClick r:id="rId4"/>
              </a:rPr>
              <a:t>www.youtube.com/user/BoschCarSvcEs</a:t>
            </a:r>
            <a:endParaRPr lang="es-ES_tradnl" sz="2000" dirty="0" smtClean="0">
              <a:solidFill>
                <a:schemeClr val="tx1"/>
              </a:solidFill>
              <a:latin typeface="verdana"/>
            </a:endParaRPr>
          </a:p>
          <a:p>
            <a:pPr marL="342900" indent="-342900"/>
            <a:r>
              <a:rPr lang="es-ES_tradnl" dirty="0" smtClean="0">
                <a:solidFill>
                  <a:schemeClr val="tx1"/>
                </a:solidFill>
                <a:latin typeface="verdana"/>
              </a:rPr>
              <a:t>Canal de </a:t>
            </a:r>
            <a:r>
              <a:rPr lang="es-ES_tradnl" dirty="0" err="1" smtClean="0">
                <a:solidFill>
                  <a:schemeClr val="tx1"/>
                </a:solidFill>
                <a:latin typeface="verdana"/>
              </a:rPr>
              <a:t>Youtube</a:t>
            </a:r>
            <a:r>
              <a:rPr lang="es-ES_tradnl" dirty="0" smtClean="0">
                <a:solidFill>
                  <a:schemeClr val="tx1"/>
                </a:solidFill>
                <a:latin typeface="verdana"/>
              </a:rPr>
              <a:t> Bosch </a:t>
            </a:r>
            <a:r>
              <a:rPr lang="es-ES_tradnl" dirty="0" err="1" smtClean="0">
                <a:solidFill>
                  <a:schemeClr val="tx1"/>
                </a:solidFill>
                <a:latin typeface="verdana"/>
              </a:rPr>
              <a:t>Automovil</a:t>
            </a:r>
            <a:r>
              <a:rPr lang="es-ES_tradnl" dirty="0" smtClean="0">
                <a:solidFill>
                  <a:schemeClr val="tx1"/>
                </a:solidFill>
                <a:latin typeface="verdana"/>
              </a:rPr>
              <a:t>: </a:t>
            </a:r>
            <a:r>
              <a:rPr lang="es-ES" sz="2000" dirty="0">
                <a:solidFill>
                  <a:schemeClr val="tx1"/>
                </a:solidFill>
                <a:latin typeface="verdana"/>
                <a:hlinkClick r:id="rId5"/>
              </a:rPr>
              <a:t>https://</a:t>
            </a:r>
            <a:r>
              <a:rPr lang="es-ES" sz="2000" dirty="0" smtClean="0">
                <a:solidFill>
                  <a:schemeClr val="tx1"/>
                </a:solidFill>
                <a:latin typeface="verdana"/>
                <a:hlinkClick r:id="rId5"/>
              </a:rPr>
              <a:t>www.youtube.com/user/BoschAutomovil</a:t>
            </a:r>
            <a:endParaRPr lang="es-ES" sz="2000" dirty="0" smtClean="0">
              <a:solidFill>
                <a:schemeClr val="tx1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2738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1635</TotalTime>
  <Words>1017</Words>
  <Application>Microsoft Office PowerPoint</Application>
  <PresentationFormat>Presentación en pantalla (4:3)</PresentationFormat>
  <Paragraphs>170</Paragraphs>
  <Slides>26</Slides>
  <Notes>3</Notes>
  <HiddenSlides>0</HiddenSlides>
  <MMClips>4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4" baseType="lpstr">
      <vt:lpstr>Agency FB</vt:lpstr>
      <vt:lpstr>Arial</vt:lpstr>
      <vt:lpstr>ArialMT</vt:lpstr>
      <vt:lpstr>Calibri</vt:lpstr>
      <vt:lpstr>Impact</vt:lpstr>
      <vt:lpstr>Times New Roman</vt:lpstr>
      <vt:lpstr>verdana</vt:lpstr>
      <vt:lpstr>NewsPrint</vt:lpstr>
      <vt:lpstr>Mejora del Rendimiento Volumétrico.  Revisión de los Sistemas de Distribución Variable</vt:lpstr>
      <vt:lpstr>1.  Clasificar los diversos sistemas de Distribución Variable</vt:lpstr>
      <vt:lpstr>Presentación de PowerPoint</vt:lpstr>
      <vt:lpstr>Presentación de PowerPoint</vt:lpstr>
      <vt:lpstr>Presentación de PowerPoint</vt:lpstr>
      <vt:lpstr>Variador de fase convencional de BOSCH</vt:lpstr>
      <vt:lpstr>Variador de fase convencional de BOSCH</vt:lpstr>
      <vt:lpstr>VANOS (BMW)</vt:lpstr>
      <vt:lpstr>VANOS (BMW)</vt:lpstr>
      <vt:lpstr>VARIOCAM (PORSCHE)</vt:lpstr>
      <vt:lpstr>VARIOCAM PLUS (PORSCHE)</vt:lpstr>
      <vt:lpstr>VALVETRONIC (BMW)</vt:lpstr>
      <vt:lpstr>VALVETRONIC (BMW)</vt:lpstr>
      <vt:lpstr>VALVETRONIC (BMW)</vt:lpstr>
      <vt:lpstr>Presentación de PowerPoint</vt:lpstr>
      <vt:lpstr>V-TEC (HONDA)</vt:lpstr>
      <vt:lpstr>V-TEC (HONDA)</vt:lpstr>
      <vt:lpstr>V-TEC (HONDA)</vt:lpstr>
      <vt:lpstr>Funcionamiento en tres etapas</vt:lpstr>
      <vt:lpstr>Variante de V-TEC: V-TEC E</vt:lpstr>
      <vt:lpstr>Sistema VVT-i Toyota</vt:lpstr>
      <vt:lpstr>Sistema VVT-i Toyota</vt:lpstr>
      <vt:lpstr>Sistema VVT-i Toyota</vt:lpstr>
      <vt:lpstr>Sistema de Levas Troncocónicas Ferrari</vt:lpstr>
      <vt:lpstr>VALVELIFT (AUDI)</vt:lpstr>
      <vt:lpstr>Bibliografía y Referencias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integrado. Tecnologías más eficientes</dc:title>
  <dc:creator>Gabor; Miguel Angel</dc:creator>
  <cp:lastModifiedBy>Juan Abrahan Pérez Diaz</cp:lastModifiedBy>
  <cp:revision>109</cp:revision>
  <dcterms:created xsi:type="dcterms:W3CDTF">2013-06-09T08:52:06Z</dcterms:created>
  <dcterms:modified xsi:type="dcterms:W3CDTF">2014-04-01T18:59:39Z</dcterms:modified>
</cp:coreProperties>
</file>